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0" r:id="rId1"/>
  </p:sldMasterIdLst>
  <p:notesMasterIdLst>
    <p:notesMasterId r:id="rId16"/>
  </p:notesMasterIdLst>
  <p:sldIdLst>
    <p:sldId id="257" r:id="rId2"/>
    <p:sldId id="258" r:id="rId3"/>
    <p:sldId id="282" r:id="rId4"/>
    <p:sldId id="284" r:id="rId5"/>
    <p:sldId id="286" r:id="rId6"/>
    <p:sldId id="288" r:id="rId7"/>
    <p:sldId id="290" r:id="rId8"/>
    <p:sldId id="292" r:id="rId9"/>
    <p:sldId id="294" r:id="rId10"/>
    <p:sldId id="296" r:id="rId11"/>
    <p:sldId id="298" r:id="rId12"/>
    <p:sldId id="300" r:id="rId13"/>
    <p:sldId id="302" r:id="rId14"/>
    <p:sldId id="280" r:id="rId15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6D50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74"/>
  </p:normalViewPr>
  <p:slideViewPr>
    <p:cSldViewPr snapToGrid="0">
      <p:cViewPr>
        <p:scale>
          <a:sx n="100" d="100"/>
          <a:sy n="100" d="100"/>
        </p:scale>
        <p:origin x="98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DC0F9-7F24-4599-A803-8CCCD8ED92FB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17FAA-C010-4638-B743-FF0F70F9B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828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116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957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547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440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069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259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057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709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659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17FAA-C010-4638-B743-FF0F70F9B7DC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865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0259F5-44A7-1F4B-B28B-368307A179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4A2DAF-B902-6C4F-A35A-7E5200F5A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507989-C815-DC41-AA49-8B1FBB448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6E2CA3C-1C92-4185-9F9B-D52F9B1E38FF}" type="datetime">
              <a:rPr lang="es-ES" spc="-1" smtClean="0">
                <a:solidFill>
                  <a:srgbClr val="8B8B8B"/>
                </a:solidFill>
              </a:rPr>
              <a:pPr/>
              <a:t>09/07/2021</a:t>
            </a:fld>
            <a:endParaRPr lang="es-ES" spc="-1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B527D6-E2DC-124A-93DD-BA002040E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spc="-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089029-4C72-4B4A-82FF-2A2648177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62CCFC9-99C6-4A16-88F1-CCFBC6DFDB2A}" type="slidenum">
              <a:rPr lang="es-ES" spc="-1" smtClean="0">
                <a:solidFill>
                  <a:srgbClr val="8B8B8B"/>
                </a:solidFill>
              </a:rPr>
              <a:pPr/>
              <a:t>‹N°›</a:t>
            </a:fld>
            <a:endParaRPr lang="es-ES" spc="-1" dirty="0"/>
          </a:p>
        </p:txBody>
      </p:sp>
    </p:spTree>
    <p:extLst>
      <p:ext uri="{BB962C8B-B14F-4D97-AF65-F5344CB8AC3E}">
        <p14:creationId xmlns:p14="http://schemas.microsoft.com/office/powerpoint/2010/main" val="164720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A9C5C6-BBF5-A043-A002-46C51EE77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508" y="365125"/>
            <a:ext cx="8962292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0B34BE-9245-2041-81B9-3FE1A095D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7BA5BB-1D60-0947-9C97-6F0DC5C73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6E2CA3C-1C92-4185-9F9B-D52F9B1E38FF}" type="datetime">
              <a:rPr lang="es-ES" sz="1200" b="0" strike="noStrike" spc="-1" smtClean="0">
                <a:solidFill>
                  <a:srgbClr val="8B8B8B"/>
                </a:solidFill>
                <a:latin typeface="Calibri"/>
              </a:rPr>
              <a:t>09/07/2021</a:t>
            </a:fld>
            <a:endParaRPr lang="es-ES" sz="1200" b="0" strike="noStrike" spc="-1" dirty="0">
              <a:latin typeface="Times New Roman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99DF75-862A-FD43-A4E8-6D7A264CC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spc="-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05A7C4-D16F-7840-ADF3-442EB6C3D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62CCFC9-99C6-4A16-88F1-CCFBC6DFDB2A}" type="slidenum">
              <a:rPr lang="es-ES" sz="1200" b="0" strike="noStrike" spc="-1" smtClean="0">
                <a:solidFill>
                  <a:srgbClr val="8B8B8B"/>
                </a:solidFill>
                <a:latin typeface="Calibri"/>
              </a:rPr>
              <a:t>‹N°›</a:t>
            </a:fld>
            <a:endParaRPr lang="es-E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600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55824A-EEE8-B645-AF63-18E1F6338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E0E3E6-DEB1-3647-84B5-B8CE7D165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1824562B-10C7-544B-9659-E22AB21A26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6E2CA3C-1C92-4185-9F9B-D52F9B1E38FF}" type="datetime">
              <a:rPr lang="es-ES" spc="-1" smtClean="0">
                <a:solidFill>
                  <a:srgbClr val="8B8B8B"/>
                </a:solidFill>
              </a:rPr>
              <a:pPr/>
              <a:t>09/07/2021</a:t>
            </a:fld>
            <a:endParaRPr lang="es-ES" spc="-1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0F14564D-E2BB-6D48-A379-FD19D1AEB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62CCFC9-99C6-4A16-88F1-CCFBC6DFDB2A}" type="slidenum">
              <a:rPr lang="es-ES" spc="-1" smtClean="0">
                <a:solidFill>
                  <a:srgbClr val="8B8B8B"/>
                </a:solidFill>
              </a:rPr>
              <a:pPr/>
              <a:t>‹N°›</a:t>
            </a:fld>
            <a:endParaRPr lang="es-ES" spc="-1" dirty="0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521C920E-D5D5-DF41-8E52-9771D573D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spc="-1" dirty="0"/>
          </a:p>
        </p:txBody>
      </p:sp>
    </p:spTree>
    <p:extLst>
      <p:ext uri="{BB962C8B-B14F-4D97-AF65-F5344CB8AC3E}">
        <p14:creationId xmlns:p14="http://schemas.microsoft.com/office/powerpoint/2010/main" val="411583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151BF4-9702-AF44-BDD1-B9416B27C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B86098-1495-0D41-A71D-88C85BD89D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B446765-F008-9A47-8E5E-588698CDA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291B07-E894-E240-A430-E4C4E4E68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6E2CA3C-1C92-4185-9F9B-D52F9B1E38FF}" type="datetime">
              <a:rPr lang="es-ES" sz="1200" b="0" strike="noStrike" spc="-1" smtClean="0">
                <a:solidFill>
                  <a:srgbClr val="8B8B8B"/>
                </a:solidFill>
                <a:latin typeface="Calibri"/>
              </a:rPr>
              <a:t>09/07/2021</a:t>
            </a:fld>
            <a:endParaRPr lang="es-ES" sz="1200" b="0" strike="noStrike" spc="-1">
              <a:latin typeface="Times New Roman"/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ABE4B6-5BEC-E048-A05D-FCF3BCCCF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738EC5-4ECA-1148-8B0F-BCB2EAB0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62CCFC9-99C6-4A16-88F1-CCFBC6DFDB2A}" type="slidenum">
              <a:rPr lang="es-ES" sz="1200" b="0" strike="noStrike" spc="-1" smtClean="0">
                <a:solidFill>
                  <a:srgbClr val="8B8B8B"/>
                </a:solidFill>
                <a:latin typeface="Calibri"/>
              </a:rPr>
              <a:t>‹N°›</a:t>
            </a:fld>
            <a:endParaRPr lang="es-E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250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172E032-BDFC-2D48-8F4E-713CC4649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6E2CA3C-1C92-4185-9F9B-D52F9B1E38FF}" type="datetime">
              <a:rPr lang="es-ES" sz="1200" b="0" strike="noStrike" spc="-1" smtClean="0">
                <a:solidFill>
                  <a:srgbClr val="8B8B8B"/>
                </a:solidFill>
                <a:latin typeface="Calibri"/>
              </a:rPr>
              <a:t>09/07/2021</a:t>
            </a:fld>
            <a:endParaRPr lang="es-ES" sz="1200" b="0" strike="noStrike" spc="-1">
              <a:latin typeface="Times New Roman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0815978-11F0-A34E-8F7F-A95512D30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4B9663E-00FC-6445-8B5C-2F0F15EB6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62CCFC9-99C6-4A16-88F1-CCFBC6DFDB2A}" type="slidenum">
              <a:rPr lang="es-ES" sz="1200" b="0" strike="noStrike" spc="-1" smtClean="0">
                <a:solidFill>
                  <a:srgbClr val="8B8B8B"/>
                </a:solidFill>
                <a:latin typeface="Calibri"/>
              </a:rPr>
              <a:t>‹N°›</a:t>
            </a:fld>
            <a:endParaRPr lang="es-E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112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6AAB3BA-9FE9-764B-AE15-D93F553F5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4EED25-AC63-D445-8123-FF6DA07C8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E33062-EAA5-0F43-A79F-E03EA5D88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fld id="{06E2CA3C-1C92-4185-9F9B-D52F9B1E38FF}" type="datetime">
              <a:rPr lang="es-ES" sz="1200" b="0" strike="noStrike" spc="-1" smtClean="0">
                <a:solidFill>
                  <a:srgbClr val="8B8B8B"/>
                </a:solidFill>
                <a:latin typeface="Calibri"/>
              </a:rPr>
              <a:t>09/07/2021</a:t>
            </a:fld>
            <a:endParaRPr lang="es-ES" sz="1200" b="0" strike="noStrike" spc="-1">
              <a:latin typeface="Times New Roman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987E59-C501-5647-98BA-6A13556D88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494D95-8F55-654A-92C1-3365C8BC2B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C62CCFC9-99C6-4A16-88F1-CCFBC6DFDB2A}" type="slidenum">
              <a:rPr lang="es-ES" sz="1200" b="0" strike="noStrike" spc="-1" smtClean="0">
                <a:solidFill>
                  <a:srgbClr val="8B8B8B"/>
                </a:solidFill>
                <a:latin typeface="Calibri"/>
              </a:rPr>
              <a:t>‹N°›</a:t>
            </a:fld>
            <a:endParaRPr lang="es-E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845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7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080591"/>
            <a:ext cx="12191999" cy="289096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s-ES" sz="5300" b="1" dirty="0">
                <a:solidFill>
                  <a:srgbClr val="002060"/>
                </a:solidFill>
              </a:rPr>
              <a:t/>
            </a:r>
            <a:br>
              <a:rPr lang="es-ES" sz="5300" b="1" dirty="0">
                <a:solidFill>
                  <a:srgbClr val="002060"/>
                </a:solidFill>
              </a:rPr>
            </a:br>
            <a:r>
              <a:rPr lang="es-ES" sz="5300" b="1" dirty="0" smtClean="0">
                <a:solidFill>
                  <a:srgbClr val="002060"/>
                </a:solidFill>
              </a:rPr>
              <a:t/>
            </a:r>
            <a:br>
              <a:rPr lang="es-ES" sz="5300" b="1" dirty="0" smtClean="0">
                <a:solidFill>
                  <a:srgbClr val="002060"/>
                </a:solidFill>
              </a:rPr>
            </a:br>
            <a:r>
              <a:rPr lang="es-ES" sz="5300" b="1" dirty="0">
                <a:solidFill>
                  <a:srgbClr val="002060"/>
                </a:solidFill>
              </a:rPr>
              <a:t/>
            </a:r>
            <a:br>
              <a:rPr lang="es-ES" sz="5300" b="1" dirty="0">
                <a:solidFill>
                  <a:srgbClr val="002060"/>
                </a:solidFill>
              </a:rPr>
            </a:br>
            <a:r>
              <a:rPr lang="es-ES" sz="5300" b="1" dirty="0" smtClean="0">
                <a:solidFill>
                  <a:srgbClr val="002060"/>
                </a:solidFill>
              </a:rPr>
              <a:t/>
            </a:r>
            <a:br>
              <a:rPr lang="es-ES" sz="5300" b="1" dirty="0" smtClean="0">
                <a:solidFill>
                  <a:srgbClr val="002060"/>
                </a:solidFill>
              </a:rPr>
            </a:br>
            <a:r>
              <a:rPr lang="es-ES" sz="5300" b="1" dirty="0">
                <a:solidFill>
                  <a:srgbClr val="002060"/>
                </a:solidFill>
              </a:rPr>
              <a:t/>
            </a:r>
            <a:br>
              <a:rPr lang="es-ES" sz="5300" b="1" dirty="0">
                <a:solidFill>
                  <a:srgbClr val="002060"/>
                </a:solidFill>
              </a:rPr>
            </a:br>
            <a:r>
              <a:rPr lang="es-ES" sz="5300" b="1" dirty="0" smtClean="0">
                <a:solidFill>
                  <a:srgbClr val="002060"/>
                </a:solidFill>
              </a:rPr>
              <a:t/>
            </a:r>
            <a:br>
              <a:rPr lang="es-ES" sz="5300" b="1" dirty="0" smtClean="0">
                <a:solidFill>
                  <a:srgbClr val="002060"/>
                </a:solidFill>
              </a:rPr>
            </a:br>
            <a:r>
              <a:rPr lang="es-ES" sz="5300" b="1" dirty="0">
                <a:solidFill>
                  <a:srgbClr val="002060"/>
                </a:solidFill>
              </a:rPr>
              <a:t/>
            </a:r>
            <a:br>
              <a:rPr lang="es-ES" sz="5300" b="1" dirty="0">
                <a:solidFill>
                  <a:srgbClr val="002060"/>
                </a:solidFill>
              </a:rPr>
            </a:br>
            <a:r>
              <a:rPr lang="es-ES" sz="5300" b="1" dirty="0" smtClean="0">
                <a:solidFill>
                  <a:srgbClr val="002060"/>
                </a:solidFill>
              </a:rPr>
              <a:t/>
            </a:r>
            <a:br>
              <a:rPr lang="es-ES" sz="5300" b="1" dirty="0" smtClean="0">
                <a:solidFill>
                  <a:srgbClr val="002060"/>
                </a:solidFill>
              </a:rPr>
            </a:br>
            <a:r>
              <a:rPr lang="es-ES" sz="5300" b="1" dirty="0">
                <a:solidFill>
                  <a:srgbClr val="002060"/>
                </a:solidFill>
              </a:rPr>
              <a:t/>
            </a:r>
            <a:br>
              <a:rPr lang="es-ES" sz="5300" b="1" dirty="0">
                <a:solidFill>
                  <a:srgbClr val="002060"/>
                </a:solidFill>
              </a:rPr>
            </a:br>
            <a:r>
              <a:rPr lang="fr-FR" sz="6700" b="1" dirty="0" smtClean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</a:rPr>
              <a:t>Guide subventions</a:t>
            </a:r>
            <a:r>
              <a:rPr lang="fr-FR" sz="6700" dirty="0">
                <a:latin typeface="ITC Avant Garde Gothic" panose="020B0402020203020304"/>
              </a:rPr>
              <a:t/>
            </a:r>
            <a:br>
              <a:rPr lang="fr-FR" sz="6700" dirty="0">
                <a:latin typeface="ITC Avant Garde Gothic" panose="020B0402020203020304"/>
              </a:rPr>
            </a:br>
            <a:endParaRPr lang="es-ES" sz="6700" b="1" dirty="0">
              <a:solidFill>
                <a:srgbClr val="002060"/>
              </a:solidFill>
              <a:latin typeface="ITC Avant Garde Gothic" panose="020B0402020203020304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0" y="3143625"/>
            <a:ext cx="121920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fr-FR" sz="6000" b="1" dirty="0" err="1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+mj-ea"/>
              </a:rPr>
              <a:t>Guía</a:t>
            </a:r>
            <a:r>
              <a:rPr lang="fr-FR" sz="60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+mj-ea"/>
              </a:rPr>
              <a:t> </a:t>
            </a:r>
            <a:r>
              <a:rPr lang="fr-FR" sz="6000" b="1" dirty="0" err="1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+mj-ea"/>
              </a:rPr>
              <a:t>subvencions</a:t>
            </a:r>
            <a:r>
              <a:rPr lang="ca-ES" sz="6000" b="1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+mj-ea"/>
              </a:rPr>
              <a:t>                                                                                        </a:t>
            </a:r>
            <a:endParaRPr lang="fr-FR" sz="6000" b="1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+mj-e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9184" y="4679927"/>
            <a:ext cx="5294142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ca-ES" dirty="0" err="1">
                <a:latin typeface="+mj-lt"/>
              </a:rPr>
              <a:t>Présentation</a:t>
            </a:r>
            <a:r>
              <a:rPr lang="ca-ES" dirty="0">
                <a:latin typeface="+mj-lt"/>
              </a:rPr>
              <a:t> </a:t>
            </a:r>
            <a:r>
              <a:rPr lang="ca-ES" dirty="0" err="1" smtClean="0">
                <a:latin typeface="+mj-lt"/>
              </a:rPr>
              <a:t>webinaire</a:t>
            </a:r>
            <a:r>
              <a:rPr lang="ca-ES" dirty="0" smtClean="0">
                <a:latin typeface="+mj-lt"/>
              </a:rPr>
              <a:t> </a:t>
            </a:r>
            <a:r>
              <a:rPr lang="ca-ES" dirty="0">
                <a:latin typeface="+mj-lt"/>
              </a:rPr>
              <a:t>du 6</a:t>
            </a:r>
            <a:r>
              <a:rPr lang="ca-ES" dirty="0" smtClean="0">
                <a:latin typeface="+mj-lt"/>
              </a:rPr>
              <a:t> juillet 2021 de 9h30 à 11h</a:t>
            </a:r>
            <a:endParaRPr lang="fr-FR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648" y="489725"/>
            <a:ext cx="2108233" cy="11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38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854" y="564680"/>
            <a:ext cx="1810328" cy="77444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/>
              <a:t/>
            </a:r>
            <a:br>
              <a:rPr lang="ca-ES" dirty="0"/>
            </a:b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562" y="432576"/>
            <a:ext cx="1871894" cy="994444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407851" y="1731140"/>
            <a:ext cx="823655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2800" b="1" dirty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  <a:cs typeface="Arial" panose="020B0604020202020204" pitchFamily="34" charset="0"/>
              </a:rPr>
              <a:t>5. Les frais de déplacement et d’hébergement</a:t>
            </a:r>
          </a:p>
          <a:p>
            <a:pPr lvl="0"/>
            <a:r>
              <a:rPr lang="fr-FR" sz="2400" i="1" dirty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5. </a:t>
            </a:r>
            <a:r>
              <a:rPr lang="ca-ES" sz="2400" i="1" dirty="0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Despeses </a:t>
            </a:r>
            <a:r>
              <a:rPr lang="ca-ES" sz="2400" i="1" dirty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de desplaçament i </a:t>
            </a:r>
            <a:r>
              <a:rPr lang="ca-ES" sz="2400" i="1" dirty="0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allotjament</a:t>
            </a:r>
            <a:endParaRPr lang="fr-FR" sz="2400" i="1" dirty="0">
              <a:solidFill>
                <a:srgbClr val="3F6D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TC Avant Garde Gothic" panose="020B040202020302030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6854" y="2659798"/>
            <a:ext cx="1127410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1600" dirty="0">
              <a:latin typeface="ITC Avant Garde Gothic" panose="020B0402020203020304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6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Pour être éligible, le déplacement doit être </a:t>
            </a:r>
            <a:r>
              <a:rPr lang="fr-FR" sz="1600" b="1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nécessaire au projet </a:t>
            </a:r>
            <a:r>
              <a:rPr lang="fr-FR" sz="16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et </a:t>
            </a:r>
            <a:r>
              <a:rPr lang="fr-FR" sz="1600" b="1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respecter le principe d’économie et de proportionnalité. </a:t>
            </a:r>
            <a:r>
              <a:rPr lang="fr-FR" sz="16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Les informations sur la </a:t>
            </a:r>
            <a:r>
              <a:rPr lang="fr-FR" sz="1600" b="1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destination, la durée et la finalité </a:t>
            </a:r>
            <a:r>
              <a:rPr lang="fr-FR" sz="16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du déplacement sont à fournir. 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Per ser elegible, el desplaçament ha de ser 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necessari per al projecte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respectar el principi d’estalvi i proporcionalitat. 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Caldrà especificar la informació sobre la 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destinació, la durada i la finalitat 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del desplaçament. </a:t>
            </a:r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6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Les frais de déplacement et d’hébergement sont éligibles s’ils sont </a:t>
            </a:r>
            <a:r>
              <a:rPr lang="fr-FR" sz="1600" b="1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réalisés et pris en charge par la structure bénéficiaire. Seuls les coûts directs sont éligibles.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Les despeses de desplaçament i </a:t>
            </a: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allotjament 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són elegibles si les 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realitza i se’n fa càrrec l’estructura beneficiària. Només els </a:t>
            </a:r>
            <a:r>
              <a:rPr lang="ca-ES" sz="1600" b="1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costos 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directes són elegibles.</a:t>
            </a:r>
            <a:endParaRPr lang="fr-FR" sz="1600" b="1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53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854" y="564680"/>
            <a:ext cx="1810328" cy="77444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/>
              <a:t/>
            </a:r>
            <a:br>
              <a:rPr lang="ca-ES" dirty="0"/>
            </a:b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6854" y="2602648"/>
            <a:ext cx="11274107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dirty="0">
              <a:latin typeface="ITC Avant Garde Gothic" panose="020B0402020203020304"/>
            </a:endParaRPr>
          </a:p>
          <a:p>
            <a:pPr marL="34290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16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Cette catégorie de coûts regroupe </a:t>
            </a:r>
            <a:r>
              <a:rPr lang="fr-FR" sz="1600" b="1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les dépenses directes en lien avec le projet de services et </a:t>
            </a:r>
            <a:r>
              <a:rPr lang="fr-FR" sz="1600" b="1" dirty="0" smtClean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d’expertises </a:t>
            </a:r>
            <a:r>
              <a:rPr lang="fr-FR" sz="1600" b="1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externes qui ne sont pas fournies par le partenaire du projet lui-même,</a:t>
            </a:r>
            <a:r>
              <a:rPr lang="fr-FR" sz="16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 mais par un prestataire externe (établissement de droit public ou privé ou personne physique) </a:t>
            </a:r>
            <a:r>
              <a:rPr lang="fr-FR" sz="1600" b="1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sur la base d’un document contractuel, d’une convention écrite, d’une facture ou d’un formulaire de remboursement.</a:t>
            </a:r>
          </a:p>
          <a:p>
            <a:pPr marL="34290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Aquesta categoria de </a:t>
            </a: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costos 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agrupa 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les despeses directes relacionades amb el projecte de serveis i de coneixements externs que no pot subministrar directament el </a:t>
            </a:r>
            <a:r>
              <a:rPr lang="ca-ES" sz="1600" b="1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col·laborador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, sinó que ho ha de fer un proveïdor extern (organisme públic o privat o persona física) 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en base a un document contractual, un conveni </a:t>
            </a:r>
            <a:r>
              <a:rPr lang="ca-ES" sz="1600" b="1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escrit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, una factura o un formulari de reemborsament.</a:t>
            </a:r>
            <a:endParaRPr lang="fr-FR" sz="1600" b="1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7851" y="1731140"/>
            <a:ext cx="1167018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  <a:ea typeface="+mj-ea"/>
                <a:cs typeface="Arial" panose="020B0604020202020204" pitchFamily="34" charset="0"/>
              </a:rPr>
              <a:t>6. Les </a:t>
            </a:r>
            <a:r>
              <a:rPr lang="fr-FR" sz="2800" b="1" dirty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  <a:ea typeface="+mj-ea"/>
                <a:cs typeface="Arial" panose="020B0604020202020204" pitchFamily="34" charset="0"/>
              </a:rPr>
              <a:t>frais liés au recours à des compétences </a:t>
            </a: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  <a:ea typeface="+mj-ea"/>
                <a:cs typeface="Arial" panose="020B0604020202020204" pitchFamily="34" charset="0"/>
              </a:rPr>
              <a:t>et </a:t>
            </a:r>
            <a:r>
              <a:rPr lang="fr-FR" sz="2800" b="1" dirty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  <a:ea typeface="+mj-ea"/>
                <a:cs typeface="Arial" panose="020B0604020202020204" pitchFamily="34" charset="0"/>
              </a:rPr>
              <a:t>services externes</a:t>
            </a:r>
          </a:p>
          <a:p>
            <a:r>
              <a:rPr lang="fr-FR" sz="2400" i="1" dirty="0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6. </a:t>
            </a:r>
            <a:r>
              <a:rPr lang="ca-ES" sz="2400" i="1" dirty="0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Despeses </a:t>
            </a:r>
            <a:r>
              <a:rPr lang="ca-ES" sz="2400" i="1" dirty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relacionades amb l’ús de competències i serveis externs</a:t>
            </a:r>
            <a:endParaRPr lang="fr-FR" sz="2400" i="1" dirty="0">
              <a:solidFill>
                <a:srgbClr val="3F6D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TC Avant Garde Gothic" panose="020B0402020203020304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562" y="432576"/>
            <a:ext cx="1871894" cy="99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05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854" y="564680"/>
            <a:ext cx="1810328" cy="77444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/>
              <a:t/>
            </a:r>
            <a:br>
              <a:rPr lang="ca-ES" dirty="0"/>
            </a:b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690" y="1906007"/>
            <a:ext cx="11274107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dirty="0"/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600" dirty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Sont considérées comme dépenses d’équipement toutes </a:t>
            </a:r>
            <a:r>
              <a:rPr lang="fr-FR" sz="1600" b="1" dirty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dépenses engagées dans une opération d’acquisition, de location ou de crédit-bail. Seuls les coûts directs sont éligibles.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consideren despeses d’equipament totes les 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despeses implicades en una operació d’adquisició, lloguer o arrendament financer. Només els </a:t>
            </a:r>
            <a:r>
              <a:rPr lang="ca-ES" sz="1600" b="1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costos 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directes són elegibles</a:t>
            </a:r>
            <a:r>
              <a:rPr lang="ca-ES" sz="1600" b="1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endParaRPr lang="ca-ES" sz="1600" b="1" dirty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1600" dirty="0" smtClean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Seules </a:t>
            </a:r>
            <a:r>
              <a:rPr lang="fr-FR" sz="1600" dirty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dépenses d’équipement qui ont </a:t>
            </a:r>
            <a:r>
              <a:rPr lang="fr-FR" sz="1600" b="1" dirty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lien direct avec la réalisation du projet et nécessaires à la réalisation du projet </a:t>
            </a:r>
            <a:r>
              <a:rPr lang="fr-FR" sz="1600" dirty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sont éligibles.</a:t>
            </a:r>
          </a:p>
          <a:p>
            <a:pPr marL="34290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1600" dirty="0" smtClean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FR" sz="1600" dirty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dépenses d’équipement sont soumises au </a:t>
            </a:r>
            <a:r>
              <a:rPr lang="fr-FR" sz="1600" b="1" dirty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des règles en matière de marchés publics </a:t>
            </a:r>
            <a:r>
              <a:rPr lang="fr-FR" sz="1600" dirty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(voir chapitre « Marchés publics »).</a:t>
            </a:r>
          </a:p>
          <a:p>
            <a:pPr marL="34290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Només 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despeses d’equipament que 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estan directament vinculades amb la realització del projecte i són necessàries per a la realització del projecte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són elegibles.</a:t>
            </a:r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despeses d’equipament estan sotmeses al 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compliment de les normes relacionades amb les contractacions públiques 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(consulteu capítol «Contractacions públiques</a:t>
            </a: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»).</a:t>
            </a:r>
          </a:p>
          <a:p>
            <a:pPr marL="34290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ca-ES" sz="1600" dirty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600" dirty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Règles spécifiques aux charges d’</a:t>
            </a:r>
            <a:r>
              <a:rPr lang="fr-FR" sz="1600" b="1" dirty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amortissement</a:t>
            </a:r>
            <a:r>
              <a:rPr lang="fr-FR" sz="1600" dirty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Normes específiques pel que fa als canvis 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d'amortització </a:t>
            </a:r>
            <a:endParaRPr lang="fr-FR" sz="1600" b="1" dirty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endParaRPr lang="fr-FR" sz="1600" b="1" dirty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fr-FR" sz="16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83854" y="968905"/>
            <a:ext cx="549220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2800" b="1" dirty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  <a:ea typeface="+mj-ea"/>
                <a:cs typeface="Arial" panose="020B0604020202020204" pitchFamily="34" charset="0"/>
              </a:rPr>
              <a:t>7</a:t>
            </a: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  <a:ea typeface="+mj-ea"/>
                <a:cs typeface="Arial" panose="020B0604020202020204" pitchFamily="34" charset="0"/>
              </a:rPr>
              <a:t>. Les </a:t>
            </a:r>
            <a:r>
              <a:rPr lang="fr-FR" sz="2800" b="1" dirty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  <a:ea typeface="+mj-ea"/>
                <a:cs typeface="Arial" panose="020B0604020202020204" pitchFamily="34" charset="0"/>
              </a:rPr>
              <a:t>dépenses d’équipement</a:t>
            </a:r>
          </a:p>
          <a:p>
            <a:pPr lvl="0"/>
            <a:r>
              <a:rPr lang="fr-FR" sz="2400" i="1" dirty="0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7. </a:t>
            </a:r>
            <a:r>
              <a:rPr lang="ca-ES" sz="2400" i="1" dirty="0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Despeses </a:t>
            </a:r>
            <a:r>
              <a:rPr lang="ca-ES" sz="2400" i="1" dirty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d’equipament</a:t>
            </a:r>
            <a:endParaRPr lang="fr-FR" sz="2400" i="1" dirty="0">
              <a:solidFill>
                <a:srgbClr val="3F6D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TC Avant Garde Gothic" panose="020B0402020203020304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562" y="432576"/>
            <a:ext cx="1871894" cy="99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79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854" y="564680"/>
            <a:ext cx="1810328" cy="77444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/>
              <a:t/>
            </a:r>
            <a:br>
              <a:rPr lang="ca-ES" dirty="0"/>
            </a:b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7690" y="1906007"/>
            <a:ext cx="1127410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dirty="0"/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600" dirty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dépenses de sous-traitance sont éligibles si elles </a:t>
            </a:r>
            <a:r>
              <a:rPr lang="fr-FR" sz="1600" b="1" dirty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sont liées directement à l’opération.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despeses de subcontractació són elegibles si 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estan directament vinculades amb l’operaci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endParaRPr lang="fr-FR" sz="1600" b="1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600" b="1" dirty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Justificatifs à fournir</a:t>
            </a:r>
          </a:p>
          <a:p>
            <a:pPr>
              <a:spcAft>
                <a:spcPts val="0"/>
              </a:spcAft>
            </a:pPr>
            <a:r>
              <a:rPr lang="fr-FR" sz="1600" dirty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Preuve de la sous-traitance</a:t>
            </a:r>
          </a:p>
          <a:p>
            <a:pPr>
              <a:spcAft>
                <a:spcPts val="0"/>
              </a:spcAft>
            </a:pPr>
            <a:r>
              <a:rPr lang="fr-FR" sz="1600" dirty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Copies des factures ou pièces de valeur comptable probantes équivalentes ou, le cas échéant, preuve du renoncement au paiement direct par les sous-traitants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endParaRPr lang="fr-FR" sz="1600" b="1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Justificants a presentar</a:t>
            </a:r>
            <a:endParaRPr lang="fr-FR" sz="1600" b="1" dirty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Prova de la subcontractació</a:t>
            </a:r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Còpia de les factures o documents de valor comptable equivalents o, si es dona el cas, prova de la renúncia al pagament directe per part dels </a:t>
            </a:r>
            <a:r>
              <a:rPr lang="ca-ES" sz="1600" dirty="0" err="1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subcontractistes</a:t>
            </a:r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endParaRPr lang="fr-FR" sz="1600" b="1" dirty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fr-FR" sz="16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562" y="432576"/>
            <a:ext cx="1871894" cy="994444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1283854" y="984617"/>
            <a:ext cx="714650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  <a:ea typeface="+mj-ea"/>
                <a:cs typeface="Arial" panose="020B0604020202020204" pitchFamily="34" charset="0"/>
              </a:rPr>
              <a:t>8. </a:t>
            </a:r>
            <a:r>
              <a:rPr lang="fr-FR" sz="2800" b="1" dirty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  <a:ea typeface="+mj-ea"/>
                <a:cs typeface="Arial" panose="020B0604020202020204" pitchFamily="34" charset="0"/>
              </a:rPr>
              <a:t>Règles spécifiques à la sous-traitance</a:t>
            </a:r>
          </a:p>
          <a:p>
            <a:pPr lvl="0"/>
            <a:r>
              <a:rPr lang="fr-FR" sz="2400" i="1" dirty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8</a:t>
            </a:r>
            <a:r>
              <a:rPr lang="fr-FR" sz="2400" i="1" dirty="0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. </a:t>
            </a:r>
            <a:r>
              <a:rPr lang="ca-ES" sz="2400" i="1" dirty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Normes específiques de subcontractació</a:t>
            </a:r>
            <a:endParaRPr lang="fr-FR" sz="2400" i="1" dirty="0">
              <a:solidFill>
                <a:srgbClr val="3F6D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TC Avant Garde Gothic" panose="020B0402020203020304"/>
            </a:endParaRPr>
          </a:p>
        </p:txBody>
      </p:sp>
    </p:spTree>
    <p:extLst>
      <p:ext uri="{BB962C8B-B14F-4D97-AF65-F5344CB8AC3E}">
        <p14:creationId xmlns:p14="http://schemas.microsoft.com/office/powerpoint/2010/main" val="332177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File:Twitter bird logo.png - Wikipe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679" y="3100236"/>
            <a:ext cx="717651" cy="717651"/>
          </a:xfrm>
          <a:prstGeom prst="rect">
            <a:avLst/>
          </a:prstGeom>
        </p:spPr>
      </p:pic>
      <p:pic>
        <p:nvPicPr>
          <p:cNvPr id="8" name="Image 7" descr="Archivo:Facebook Logo (2019).png - Wikipedia, la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730" y="3104920"/>
            <a:ext cx="712967" cy="712967"/>
          </a:xfrm>
          <a:prstGeom prst="rect">
            <a:avLst/>
          </a:prstGeom>
        </p:spPr>
      </p:pic>
      <p:pic>
        <p:nvPicPr>
          <p:cNvPr id="9" name="Image 8" descr="File:Linkedin Shiny Icon.svg - Wikimedia Common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027" y="4642102"/>
            <a:ext cx="717651" cy="71765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783591" y="3915777"/>
            <a:ext cx="12202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@</a:t>
            </a:r>
            <a:r>
              <a:rPr lang="fr-FR" sz="1400" dirty="0" err="1">
                <a:latin typeface="ITC Avant Garde Gothic"/>
                <a:ea typeface="Calibri" panose="020F0502020204030204" pitchFamily="34" charset="0"/>
                <a:cs typeface="Times New Roman" panose="02020603050405020304" pitchFamily="18" charset="0"/>
              </a:rPr>
              <a:t>Euroregion</a:t>
            </a:r>
            <a:endParaRPr lang="fr-FR" sz="1400" dirty="0">
              <a:latin typeface="ITC Avant Garde Gothic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08828" y="3921156"/>
            <a:ext cx="21627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ITC Avant Garde Gothic"/>
                <a:ea typeface="Calibri" panose="020F0502020204030204" pitchFamily="34" charset="0"/>
              </a:rPr>
              <a:t>Facebook.com/</a:t>
            </a:r>
            <a:r>
              <a:rPr lang="en-US" sz="1400" dirty="0" err="1">
                <a:latin typeface="ITC Avant Garde Gothic"/>
                <a:ea typeface="Calibri" panose="020F0502020204030204" pitchFamily="34" charset="0"/>
              </a:rPr>
              <a:t>euroregio</a:t>
            </a:r>
            <a:endParaRPr lang="fr-FR" sz="1400" dirty="0">
              <a:latin typeface="ITC Avant Garde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3496" y="5371458"/>
            <a:ext cx="46247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 smtClean="0">
                <a:latin typeface="ITC Avant Garde Gothic"/>
              </a:rPr>
              <a:t>www.linkedin.com/company/euroregionpm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562" y="432576"/>
            <a:ext cx="1871894" cy="9944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487492" y="3915777"/>
            <a:ext cx="14253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err="1">
                <a:latin typeface="ITC Avant Garde Gothic" panose="020B0402020203020304"/>
              </a:rPr>
              <a:t>euroregionpm</a:t>
            </a:r>
            <a:endParaRPr lang="fr-FR" dirty="0">
              <a:latin typeface="ITC Avant Garde Gothic" panose="020B0402020203020304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363" y="3100236"/>
            <a:ext cx="717651" cy="717651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91692" y="6208467"/>
            <a:ext cx="111232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 smtClean="0">
                <a:latin typeface="ITC Avant Garde Gothic" panose="020B0402020203020304"/>
              </a:rPr>
              <a:t>35, </a:t>
            </a:r>
            <a:r>
              <a:rPr lang="es-ES" sz="1400" dirty="0">
                <a:latin typeface="ITC Avant Garde Gothic" panose="020B0402020203020304"/>
              </a:rPr>
              <a:t>Boulevard Saint </a:t>
            </a:r>
            <a:r>
              <a:rPr lang="es-ES" sz="1400" dirty="0" err="1" smtClean="0">
                <a:latin typeface="ITC Avant Garde Gothic" panose="020B0402020203020304"/>
              </a:rPr>
              <a:t>Assiscle</a:t>
            </a:r>
            <a:r>
              <a:rPr lang="es-ES" sz="1400" dirty="0">
                <a:latin typeface="ITC Avant Garde Gothic" panose="020B0402020203020304"/>
              </a:rPr>
              <a:t> </a:t>
            </a:r>
            <a:r>
              <a:rPr lang="es-ES" sz="1400" dirty="0" smtClean="0">
                <a:latin typeface="ITC Avant Garde Gothic" panose="020B0402020203020304"/>
              </a:rPr>
              <a:t>|</a:t>
            </a:r>
            <a:r>
              <a:rPr lang="es-ES" sz="1400" dirty="0" smtClean="0">
                <a:latin typeface="ITC Avant Garde Gothic" panose="020B0402020203020304"/>
              </a:rPr>
              <a:t> </a:t>
            </a:r>
            <a:r>
              <a:rPr lang="es-ES" sz="1400" dirty="0">
                <a:latin typeface="ITC Avant Garde Gothic" panose="020B0402020203020304"/>
              </a:rPr>
              <a:t>66000 </a:t>
            </a:r>
            <a:r>
              <a:rPr lang="es-ES" sz="1400" dirty="0" err="1" smtClean="0">
                <a:latin typeface="ITC Avant Garde Gothic" panose="020B0402020203020304"/>
              </a:rPr>
              <a:t>Perpignan</a:t>
            </a:r>
            <a:r>
              <a:rPr lang="es-ES" sz="1400" dirty="0" smtClean="0">
                <a:latin typeface="ITC Avant Garde Gothic" panose="020B0402020203020304"/>
              </a:rPr>
              <a:t> | courrier@euroregio-epm.eu |  </a:t>
            </a:r>
            <a:r>
              <a:rPr lang="es-ES" sz="1400" dirty="0">
                <a:latin typeface="ITC Avant Garde Gothic" panose="020B0402020203020304"/>
              </a:rPr>
              <a:t>+33 448 22 22 34</a:t>
            </a:r>
          </a:p>
          <a:p>
            <a:pPr algn="ctr"/>
            <a:r>
              <a:rPr lang="es-ES" sz="1400" dirty="0" smtClean="0">
                <a:latin typeface="ITC Avant Garde Gothic" panose="020B0402020203020304"/>
              </a:rPr>
              <a:t> </a:t>
            </a:r>
            <a:endParaRPr lang="es-ES" sz="1400" dirty="0">
              <a:latin typeface="ITC Avant Garde Gothic" panose="020B0402020203020304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772900" y="5371458"/>
            <a:ext cx="18389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atin typeface="ITC Avant Garde Gothic" panose="020B0402020203020304"/>
              </a:rPr>
              <a:t>www.euroregio.eu</a:t>
            </a:r>
            <a:r>
              <a:rPr lang="fr-FR" sz="1400" dirty="0" smtClean="0">
                <a:solidFill>
                  <a:srgbClr val="2F4898"/>
                </a:solidFill>
              </a:rPr>
              <a:t> </a:t>
            </a:r>
            <a:endParaRPr lang="es-ES" sz="1400" dirty="0">
              <a:solidFill>
                <a:srgbClr val="2F4898"/>
              </a:solidFill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248"/>
          <a:stretch/>
        </p:blipFill>
        <p:spPr>
          <a:xfrm>
            <a:off x="8672541" y="4642562"/>
            <a:ext cx="1854444" cy="716732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407851" y="1740007"/>
            <a:ext cx="13868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err="1" smtClean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</a:rPr>
              <a:t>L’Eurorégion</a:t>
            </a:r>
            <a:r>
              <a:rPr lang="es-ES" sz="2400" b="1" dirty="0" smtClean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</a:rPr>
              <a:t> </a:t>
            </a:r>
            <a:r>
              <a:rPr lang="es-ES" sz="2400" b="1" dirty="0" err="1" smtClean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</a:rPr>
              <a:t>Pyrénées-Méditerrannée</a:t>
            </a:r>
            <a:r>
              <a:rPr lang="es-ES" sz="2400" b="1" dirty="0" smtClean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</a:rPr>
              <a:t> </a:t>
            </a:r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  <a:latin typeface="ITC Avant Garde Gothic"/>
              </a:rPr>
              <a:t>vous </a:t>
            </a:r>
            <a:r>
              <a:rPr lang="fr-FR" sz="2400" b="1" dirty="0">
                <a:solidFill>
                  <a:schemeClr val="accent6">
                    <a:lumMod val="50000"/>
                  </a:schemeClr>
                </a:solidFill>
                <a:latin typeface="ITC Avant Garde Gothic"/>
              </a:rPr>
              <a:t>remercie de votre </a:t>
            </a:r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  <a:latin typeface="ITC Avant Garde Gothic"/>
              </a:rPr>
              <a:t>participation</a:t>
            </a:r>
          </a:p>
          <a:p>
            <a:pPr lvl="0"/>
            <a:r>
              <a:rPr lang="ca-ES" sz="2400" i="1" dirty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  <a:cs typeface="Times New Roman" panose="02020603050405020304" pitchFamily="18" charset="0"/>
              </a:rPr>
              <a:t>L’Euroregió Pirineus Mediterrània agraeix la vostra </a:t>
            </a:r>
            <a:r>
              <a:rPr lang="ca-ES" sz="2400" i="1" dirty="0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  <a:cs typeface="Times New Roman" panose="02020603050405020304" pitchFamily="18" charset="0"/>
              </a:rPr>
              <a:t>participació</a:t>
            </a:r>
            <a:endParaRPr lang="fr-FR" sz="2400" i="1" dirty="0">
              <a:solidFill>
                <a:srgbClr val="3F6D50"/>
              </a:solidFill>
              <a:latin typeface="ITC Avant Garde Gothic" panose="020B0402020203020304"/>
            </a:endParaRPr>
          </a:p>
        </p:txBody>
      </p:sp>
    </p:spTree>
    <p:extLst>
      <p:ext uri="{BB962C8B-B14F-4D97-AF65-F5344CB8AC3E}">
        <p14:creationId xmlns:p14="http://schemas.microsoft.com/office/powerpoint/2010/main" val="3633597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854" y="564680"/>
            <a:ext cx="1810328" cy="77444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/>
              <a:t/>
            </a:r>
            <a:br>
              <a:rPr lang="ca-ES" dirty="0"/>
            </a:b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7477" y="2055874"/>
            <a:ext cx="1127410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14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1400" dirty="0" smtClean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adre </a:t>
            </a:r>
            <a:r>
              <a:rPr lang="fr-FR" sz="14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règlementaire communautaire et national et des critères fixés à l’échelle de l’Eurorégion directement. Pour l’ensemble des aspects n’étant pas couverts par les textes de l’</a:t>
            </a:r>
            <a:r>
              <a:rPr lang="fr-FR" sz="1400" dirty="0" err="1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Eurorégion</a:t>
            </a:r>
            <a:r>
              <a:rPr lang="fr-FR" sz="14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dirty="0" smtClean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Pyrénées-Méditerranée</a:t>
            </a:r>
            <a:r>
              <a:rPr lang="fr-FR" sz="14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, les règles nationales de </a:t>
            </a:r>
            <a:r>
              <a:rPr lang="fr-FR" sz="1400" dirty="0" smtClean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l’Etat </a:t>
            </a:r>
            <a:r>
              <a:rPr lang="fr-FR" sz="14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dans lequel se trouve le partenaire ayant réalisé les dépenses s’appliquent.</a:t>
            </a:r>
            <a:r>
              <a:rPr lang="fr-FR" sz="1400" i="1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a-ES" sz="14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a-ES" sz="14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arc </a:t>
            </a:r>
            <a:r>
              <a:rPr lang="ca-ES" sz="14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reglamentari comunitari i nacional com dels criteris fixats directament a nivell de l’Euroregió. Per a tots els aspectes que no estan coberts pels textos de l’Euroregió Pirineus Mediterrània, s’apliquen les normes nacionals de l’estat </a:t>
            </a:r>
            <a:r>
              <a:rPr lang="ca-ES" sz="14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on </a:t>
            </a:r>
            <a:r>
              <a:rPr lang="ca-ES" sz="14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es </a:t>
            </a:r>
            <a:r>
              <a:rPr lang="ca-ES" sz="14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troba </a:t>
            </a:r>
            <a:r>
              <a:rPr lang="ca-ES" sz="14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el soci que efectua les </a:t>
            </a:r>
            <a:r>
              <a:rPr lang="ca-ES" sz="14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despeses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ca-ES" sz="1400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ca-ES" sz="14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4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En cas de doute, l’éligibilité des dépenses sera appréciée par l’</a:t>
            </a:r>
            <a:r>
              <a:rPr lang="fr-FR" sz="1400" dirty="0" err="1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Eurorégion</a:t>
            </a:r>
            <a:r>
              <a:rPr lang="fr-FR" sz="14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dirty="0" smtClean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Pyrénées-Méditerranée </a:t>
            </a:r>
            <a:r>
              <a:rPr lang="fr-FR" sz="14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(dans le cadre de l’instruction ou du contrôle du dossier).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4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En cas de dubte, l’elegibilitat de les despeses serà avaluada per l’Euroregió Pirineus Mediterrània (dins del context de la instrucció o l’examen del dossier).</a:t>
            </a:r>
            <a:endParaRPr lang="fr-FR" sz="14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a-ES" sz="14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400" dirty="0"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400" dirty="0"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4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Ce guide a vocation à évoluer en fonction des diverses règlementations et des règles spécifiques applicables aux subventions eurorégionales</a:t>
            </a:r>
            <a:r>
              <a:rPr lang="fr-FR" sz="1400" dirty="0" smtClean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4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Aquesta guia està concebuda per evolucionar en funció de les diverses reglamentacions i normes específiques aplicables a les subvencions euroregionals.</a:t>
            </a:r>
            <a:endParaRPr lang="fr-FR" sz="14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endParaRPr lang="fr-FR" sz="1600" dirty="0"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83854" y="1025237"/>
            <a:ext cx="404149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fr-FR" sz="2800" b="1" dirty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  <a:ea typeface="+mj-ea"/>
                <a:cs typeface="Arial" panose="020B0604020202020204" pitchFamily="34" charset="0"/>
              </a:rPr>
              <a:t>Principes généraux</a:t>
            </a:r>
          </a:p>
          <a:p>
            <a:r>
              <a:rPr lang="fr-FR" sz="2400" i="1" dirty="0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1.   </a:t>
            </a:r>
            <a:r>
              <a:rPr lang="fr-FR" sz="2400" i="1" dirty="0" err="1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Principis</a:t>
            </a:r>
            <a:r>
              <a:rPr lang="fr-FR" sz="2400" i="1" dirty="0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 </a:t>
            </a:r>
            <a:r>
              <a:rPr lang="fr-FR" sz="2400" i="1" dirty="0" err="1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generals</a:t>
            </a:r>
            <a:endParaRPr lang="fr-FR" sz="2400" i="1" dirty="0">
              <a:solidFill>
                <a:srgbClr val="3F6D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TC Avant Garde Gothic" panose="020B0402020203020304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562" y="432576"/>
            <a:ext cx="1871894" cy="99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4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854" y="564680"/>
            <a:ext cx="1810328" cy="77444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/>
              <a:t/>
            </a:r>
            <a:br>
              <a:rPr lang="ca-ES" dirty="0"/>
            </a:b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7477" y="2063020"/>
            <a:ext cx="11274107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latin typeface="ITC Avant Garde Gothic" panose="020B0402020203020304"/>
              </a:rPr>
              <a:t>Les dépenses / </a:t>
            </a:r>
            <a:r>
              <a:rPr lang="fr-FR" sz="1400" dirty="0" err="1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cs typeface="Times New Roman" panose="02020603050405020304" pitchFamily="18" charset="0"/>
              </a:rPr>
              <a:t>D</a:t>
            </a:r>
            <a:r>
              <a:rPr lang="fr-FR" sz="1400" dirty="0" err="1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espeses</a:t>
            </a:r>
            <a:endParaRPr lang="fr-FR" sz="1400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4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fr-FR" sz="1400" dirty="0">
                <a:latin typeface="ITC Avant Garde Gothic" panose="020B0402020203020304"/>
              </a:rPr>
              <a:t>N</a:t>
            </a:r>
            <a:r>
              <a:rPr lang="fr-FR" sz="1400" dirty="0" smtClean="0">
                <a:latin typeface="ITC Avant Garde Gothic" panose="020B0402020203020304"/>
              </a:rPr>
              <a:t>écessaires </a:t>
            </a:r>
            <a:r>
              <a:rPr lang="fr-FR" sz="1400" dirty="0">
                <a:latin typeface="ITC Avant Garde Gothic" panose="020B0402020203020304"/>
              </a:rPr>
              <a:t>pour la réalisation du projet </a:t>
            </a:r>
          </a:p>
          <a:p>
            <a:pPr marL="285750" indent="-285750">
              <a:buFontTx/>
              <a:buChar char="-"/>
            </a:pPr>
            <a:r>
              <a:rPr lang="fr-FR" sz="1400" dirty="0">
                <a:latin typeface="ITC Avant Garde Gothic" panose="020B0402020203020304"/>
              </a:rPr>
              <a:t>L</a:t>
            </a:r>
            <a:r>
              <a:rPr lang="fr-FR" sz="1400" dirty="0" smtClean="0">
                <a:latin typeface="ITC Avant Garde Gothic" panose="020B0402020203020304"/>
              </a:rPr>
              <a:t>e </a:t>
            </a:r>
            <a:r>
              <a:rPr lang="fr-FR" sz="1400" dirty="0">
                <a:latin typeface="ITC Avant Garde Gothic" panose="020B0402020203020304"/>
              </a:rPr>
              <a:t>lien avec les objectifs du projet doit être clairement établi. </a:t>
            </a:r>
            <a:endParaRPr lang="fr-FR" sz="1400" dirty="0" smtClean="0">
              <a:latin typeface="ITC Avant Garde Gothic" panose="020B0402020203020304"/>
            </a:endParaRPr>
          </a:p>
          <a:p>
            <a:pPr marL="285750" lvl="0" indent="-285750">
              <a:buFontTx/>
              <a:buChar char="-"/>
            </a:pPr>
            <a:r>
              <a:rPr lang="fr-FR" sz="1400" dirty="0" smtClean="0">
                <a:latin typeface="ITC Avant Garde Gothic" panose="020B0402020203020304"/>
              </a:rPr>
              <a:t>Elle </a:t>
            </a:r>
            <a:r>
              <a:rPr lang="fr-FR" sz="1400" dirty="0">
                <a:latin typeface="ITC Avant Garde Gothic" panose="020B0402020203020304"/>
              </a:rPr>
              <a:t>a été prévue dans le dossier de candidature et approuvée dans la convention de projet</a:t>
            </a:r>
          </a:p>
          <a:p>
            <a:pPr marL="285750" lvl="0" indent="-285750">
              <a:buFontTx/>
              <a:buChar char="-"/>
            </a:pPr>
            <a:r>
              <a:rPr lang="fr-FR" sz="1400" dirty="0">
                <a:latin typeface="ITC Avant Garde Gothic" panose="020B0402020203020304"/>
              </a:rPr>
              <a:t>La dépense concerne des actions nécessaires à l’atteinte des objectifs du projet et qui n’auraient pas été réalisées si le projet n’avait pas été mis en </a:t>
            </a:r>
            <a:r>
              <a:rPr lang="fr-FR" sz="1400" dirty="0" smtClean="0">
                <a:latin typeface="ITC Avant Garde Gothic" panose="020B0402020203020304"/>
              </a:rPr>
              <a:t>œuvre.</a:t>
            </a:r>
          </a:p>
          <a:p>
            <a:pPr marL="285750" lvl="0" indent="-285750">
              <a:buFontTx/>
              <a:buChar char="-"/>
            </a:pPr>
            <a:r>
              <a:rPr lang="fr-FR" sz="14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a-ES" sz="14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ada </a:t>
            </a:r>
            <a:r>
              <a:rPr lang="ca-ES" sz="14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despesa en qüestió deu ésser </a:t>
            </a:r>
            <a:r>
              <a:rPr lang="ca-ES" sz="14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necessària </a:t>
            </a:r>
            <a:r>
              <a:rPr lang="ca-ES" sz="14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per a la realització del projecte, </a:t>
            </a:r>
          </a:p>
          <a:p>
            <a:pPr marL="285750" lvl="0" indent="-285750">
              <a:buFontTx/>
              <a:buChar char="-"/>
            </a:pPr>
            <a:r>
              <a:rPr lang="ca-ES" sz="14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S’ha </a:t>
            </a:r>
            <a:r>
              <a:rPr lang="ca-ES" sz="14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d’establir clarament la seva relació amb els objectius del projecte. </a:t>
            </a:r>
          </a:p>
          <a:p>
            <a:pPr marL="285750" lvl="0" indent="-285750">
              <a:buFontTx/>
              <a:buChar char="-"/>
            </a:pPr>
            <a:r>
              <a:rPr lang="ca-ES" sz="14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Està </a:t>
            </a:r>
            <a:r>
              <a:rPr lang="ca-ES" sz="14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prevista a l’expedient de la candidatura i aprovada al conveni del </a:t>
            </a:r>
            <a:r>
              <a:rPr lang="ca-ES" sz="14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projecte</a:t>
            </a: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lvl="0" indent="-285750">
              <a:buFontTx/>
              <a:buChar char="-"/>
            </a:pPr>
            <a:r>
              <a:rPr lang="ca-ES" sz="14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ca-ES" sz="14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despesa concerneix aquelles accions necessàries per a la consecució dels objectius del projecte i que no s’haurien realitzat si el projecte no s’hagués implementat.</a:t>
            </a:r>
            <a:endParaRPr lang="fr-FR" sz="14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ca-ES" sz="14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400" dirty="0">
                <a:latin typeface="ITC Avant Garde Gothic" panose="020B0402020203020304"/>
              </a:rPr>
              <a:t>Doit être raisonnable, en vertu du </a:t>
            </a:r>
            <a:r>
              <a:rPr lang="fr-FR" sz="1400" b="1" dirty="0">
                <a:latin typeface="ITC Avant Garde Gothic" panose="020B0402020203020304"/>
              </a:rPr>
              <a:t>principe d’économie et de proportionnalité</a:t>
            </a:r>
            <a:r>
              <a:rPr lang="fr-FR" sz="1400" dirty="0" smtClean="0">
                <a:latin typeface="ITC Avant Garde Gothic" panose="020B0402020203020304"/>
              </a:rPr>
              <a:t>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400" dirty="0">
                <a:latin typeface="ITC Avant Garde Gothic" panose="020B0402020203020304"/>
              </a:rPr>
              <a:t>Doit respecter </a:t>
            </a:r>
            <a:r>
              <a:rPr lang="fr-FR" sz="1400" b="1" dirty="0">
                <a:latin typeface="ITC Avant Garde Gothic" panose="020B0402020203020304"/>
              </a:rPr>
              <a:t>le critère temporel.</a:t>
            </a:r>
            <a:endParaRPr lang="fr-FR" sz="1400" b="1" dirty="0" smtClean="0">
              <a:latin typeface="ITC Avant Garde Gothic" panose="020B0402020203020304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4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Ha d’ésser </a:t>
            </a:r>
            <a:r>
              <a:rPr lang="ca-ES" sz="14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raonable, </a:t>
            </a:r>
            <a:r>
              <a:rPr lang="ca-ES" sz="14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en virtut del </a:t>
            </a:r>
            <a:r>
              <a:rPr lang="ca-ES" sz="14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principi d’economia i de proporcionalitat</a:t>
            </a:r>
            <a:r>
              <a:rPr lang="ca-ES" sz="1400" b="1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4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Ha de respectar </a:t>
            </a:r>
            <a:r>
              <a:rPr lang="ca-ES" sz="14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el criteri temporal.</a:t>
            </a:r>
            <a:endParaRPr lang="fr-FR" sz="1400" b="1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endParaRPr lang="fr-FR" sz="1400" dirty="0"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fr-FR" sz="14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562" y="432576"/>
            <a:ext cx="1871894" cy="994444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1283854" y="1025237"/>
            <a:ext cx="404149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fr-FR" sz="2800" b="1" dirty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  <a:ea typeface="+mj-ea"/>
                <a:cs typeface="Arial" panose="020B0604020202020204" pitchFamily="34" charset="0"/>
              </a:rPr>
              <a:t>Principes généraux</a:t>
            </a:r>
          </a:p>
          <a:p>
            <a:r>
              <a:rPr lang="fr-FR" sz="2400" i="1" dirty="0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1.   </a:t>
            </a:r>
            <a:r>
              <a:rPr lang="fr-FR" sz="2400" i="1" dirty="0" err="1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Principis</a:t>
            </a:r>
            <a:r>
              <a:rPr lang="fr-FR" sz="2400" i="1" dirty="0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 </a:t>
            </a:r>
            <a:r>
              <a:rPr lang="fr-FR" sz="2400" i="1" dirty="0" err="1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generals</a:t>
            </a:r>
            <a:endParaRPr lang="fr-FR" sz="2400" i="1" dirty="0">
              <a:solidFill>
                <a:srgbClr val="3F6D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TC Avant Garde Gothic" panose="020B0402020203020304"/>
            </a:endParaRPr>
          </a:p>
        </p:txBody>
      </p:sp>
    </p:spTree>
    <p:extLst>
      <p:ext uri="{BB962C8B-B14F-4D97-AF65-F5344CB8AC3E}">
        <p14:creationId xmlns:p14="http://schemas.microsoft.com/office/powerpoint/2010/main" val="259777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854" y="564680"/>
            <a:ext cx="1810328" cy="77444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/>
              <a:t/>
            </a:r>
            <a:br>
              <a:rPr lang="ca-ES" dirty="0"/>
            </a:b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7477" y="2217784"/>
            <a:ext cx="11274107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ITC Avant Garde Gothic" panose="020B0402020203020304" pitchFamily="34" charset="0"/>
              </a:rPr>
              <a:t>Modifications budgétaires </a:t>
            </a:r>
            <a:r>
              <a:rPr lang="fr-FR" b="1" dirty="0" smtClean="0"/>
              <a:t>/ 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cs typeface="Times New Roman" panose="02020603050405020304" pitchFamily="18" charset="0"/>
              </a:rPr>
              <a:t>M</a:t>
            </a:r>
            <a:r>
              <a:rPr lang="ca-ES" sz="1600" b="1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odificacions 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pressupost </a:t>
            </a:r>
            <a:endParaRPr lang="fr-FR" sz="1600" b="1" dirty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600" dirty="0" smtClean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modifications </a:t>
            </a:r>
            <a:r>
              <a:rPr lang="fr-FR" sz="1600" dirty="0"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budgétaires entre catégories de dépenses et par partenaires acceptées dans la limite de 20% du total des dépenses. Ces modifications devront être présentées à l’EPM en amont de la demande de paiement.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</a:t>
            </a: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canvis pressupostaris entre 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categories de despeses i per soci es </a:t>
            </a: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poden 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acceptar dins del límit del 20% de la despesa total. Aquests canvis s’han de presentar a l’EPM abans de la </a:t>
            </a: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sol·licitud 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pagament. </a:t>
            </a:r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latin typeface="ITC Avant Garde Gothic" panose="020B04020202030203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fr-FR" sz="16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562" y="432576"/>
            <a:ext cx="1871894" cy="994444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1283854" y="1025237"/>
            <a:ext cx="404149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fr-FR" sz="2800" b="1" dirty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  <a:ea typeface="+mj-ea"/>
                <a:cs typeface="Arial" panose="020B0604020202020204" pitchFamily="34" charset="0"/>
              </a:rPr>
              <a:t>Principes généraux</a:t>
            </a:r>
          </a:p>
          <a:p>
            <a:r>
              <a:rPr lang="fr-FR" sz="2400" i="1" dirty="0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1.   </a:t>
            </a:r>
            <a:r>
              <a:rPr lang="fr-FR" sz="2400" i="1" dirty="0" err="1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Principis</a:t>
            </a:r>
            <a:r>
              <a:rPr lang="fr-FR" sz="2400" i="1" dirty="0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 </a:t>
            </a:r>
            <a:r>
              <a:rPr lang="fr-FR" sz="2400" i="1" dirty="0" err="1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generals</a:t>
            </a:r>
            <a:endParaRPr lang="fr-FR" sz="2400" i="1" dirty="0">
              <a:solidFill>
                <a:srgbClr val="3F6D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TC Avant Garde Gothic" panose="020B0402020203020304"/>
            </a:endParaRPr>
          </a:p>
        </p:txBody>
      </p:sp>
    </p:spTree>
    <p:extLst>
      <p:ext uri="{BB962C8B-B14F-4D97-AF65-F5344CB8AC3E}">
        <p14:creationId xmlns:p14="http://schemas.microsoft.com/office/powerpoint/2010/main" val="52588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854" y="564680"/>
            <a:ext cx="1810328" cy="77444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/>
              <a:t/>
            </a:r>
            <a:br>
              <a:rPr lang="ca-ES" dirty="0"/>
            </a:b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7477" y="2087265"/>
            <a:ext cx="1127410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6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Respect du </a:t>
            </a:r>
            <a:r>
              <a:rPr lang="fr-FR" sz="1600" b="1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régime de TVA applicable au bénéficiaire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Respectar el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 règim d’IVA aplicable al beneficiari</a:t>
            </a:r>
            <a:endParaRPr lang="fr-FR" sz="1600" b="1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6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Respect du </a:t>
            </a:r>
            <a:r>
              <a:rPr lang="fr-FR" sz="1600" b="1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principe de mise en concurrence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Respectar el 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principi de </a:t>
            </a:r>
            <a:r>
              <a:rPr lang="ca-ES" sz="1600" b="1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competència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endParaRPr lang="ca-ES" sz="1600" b="1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6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Obligations en matière </a:t>
            </a:r>
            <a:r>
              <a:rPr lang="fr-FR" sz="1600" b="1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d’information et de publicité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Obligacions en matèria 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d’informació i de publicitat</a:t>
            </a:r>
            <a:endParaRPr lang="fr-FR" sz="1600" b="1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endParaRPr lang="fr-FR" dirty="0" smtClean="0">
              <a:latin typeface="ITC Avant Garde Gothic" panose="020B0402020203020304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6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fr-FR" sz="1600" dirty="0" smtClean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espect </a:t>
            </a:r>
            <a:r>
              <a:rPr lang="fr-FR" sz="16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de la règlementation applicable en matière </a:t>
            </a:r>
            <a:r>
              <a:rPr lang="fr-FR" sz="1600" b="1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d’aides d’Etat 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ompliment 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de la normativa aplicable sobre 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ajuts estatals </a:t>
            </a:r>
            <a:endParaRPr lang="fr-FR" sz="1600" b="1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endParaRPr lang="fr-FR" sz="1600" dirty="0"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562" y="432576"/>
            <a:ext cx="1871894" cy="994444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1283854" y="1015395"/>
            <a:ext cx="441659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  <a:ea typeface="+mj-ea"/>
                <a:cs typeface="Arial" panose="020B0604020202020204" pitchFamily="34" charset="0"/>
              </a:rPr>
              <a:t>2.   Principes spécifiques</a:t>
            </a:r>
            <a:endParaRPr lang="fr-FR" sz="2800" b="1" dirty="0">
              <a:solidFill>
                <a:schemeClr val="accent6">
                  <a:lumMod val="50000"/>
                </a:schemeClr>
              </a:solidFill>
              <a:latin typeface="ITC Avant Garde Gothic" panose="020B0402020203020304"/>
              <a:ea typeface="+mj-ea"/>
              <a:cs typeface="Arial" panose="020B0604020202020204" pitchFamily="34" charset="0"/>
            </a:endParaRPr>
          </a:p>
          <a:p>
            <a:r>
              <a:rPr lang="fr-FR" sz="2400" i="1" dirty="0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2.   </a:t>
            </a:r>
            <a:r>
              <a:rPr lang="fr-FR" sz="2400" i="1" dirty="0" err="1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Principis</a:t>
            </a:r>
            <a:r>
              <a:rPr lang="fr-FR" sz="2400" i="1" dirty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 </a:t>
            </a:r>
            <a:r>
              <a:rPr lang="fr-FR" sz="2400" i="1" dirty="0" err="1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específics</a:t>
            </a:r>
            <a:endParaRPr lang="fr-FR" sz="2400" i="1" dirty="0">
              <a:solidFill>
                <a:srgbClr val="3F6D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TC Avant Garde Gothic" panose="020B0402020203020304"/>
            </a:endParaRPr>
          </a:p>
        </p:txBody>
      </p:sp>
    </p:spTree>
    <p:extLst>
      <p:ext uri="{BB962C8B-B14F-4D97-AF65-F5344CB8AC3E}">
        <p14:creationId xmlns:p14="http://schemas.microsoft.com/office/powerpoint/2010/main" val="356849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854" y="564680"/>
            <a:ext cx="1810328" cy="77444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/>
              <a:t/>
            </a:r>
            <a:br>
              <a:rPr lang="ca-ES" dirty="0"/>
            </a:b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9292" y="2084589"/>
            <a:ext cx="1127410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latin typeface="ITC Avant Garde Gothic" panose="020B0402020203020304"/>
              </a:rPr>
              <a:t>• </a:t>
            </a:r>
            <a:r>
              <a:rPr lang="fr-FR" sz="1400" b="1" dirty="0">
                <a:latin typeface="ITC Avant Garde Gothic" panose="020B0402020203020304"/>
              </a:rPr>
              <a:t>Les destinataires éligibles</a:t>
            </a:r>
            <a:r>
              <a:rPr lang="fr-FR" sz="1400" dirty="0">
                <a:latin typeface="ITC Avant Garde Gothic" panose="020B0402020203020304"/>
              </a:rPr>
              <a:t> des subventions eurorégionales sont </a:t>
            </a:r>
            <a:r>
              <a:rPr lang="fr-FR" sz="1400" b="1" dirty="0">
                <a:latin typeface="ITC Avant Garde Gothic" panose="020B0402020203020304"/>
              </a:rPr>
              <a:t>:</a:t>
            </a:r>
            <a:endParaRPr lang="fr-FR" sz="1400" dirty="0">
              <a:latin typeface="ITC Avant Garde Gothic" panose="020B0402020203020304"/>
            </a:endParaRPr>
          </a:p>
          <a:p>
            <a:pPr lvl="0"/>
            <a:r>
              <a:rPr lang="fr-FR" sz="1400" dirty="0" smtClean="0">
                <a:latin typeface="ITC Avant Garde Gothic" panose="020B0402020203020304"/>
              </a:rPr>
              <a:t>-    Les </a:t>
            </a:r>
            <a:r>
              <a:rPr lang="fr-FR" sz="1400" dirty="0">
                <a:latin typeface="ITC Avant Garde Gothic" panose="020B0402020203020304"/>
              </a:rPr>
              <a:t>personnes morales de droit privé à but non lucratif,</a:t>
            </a:r>
          </a:p>
          <a:p>
            <a:pPr lvl="0"/>
            <a:r>
              <a:rPr lang="fr-FR" sz="1400" dirty="0" smtClean="0">
                <a:latin typeface="ITC Avant Garde Gothic" panose="020B0402020203020304"/>
              </a:rPr>
              <a:t>-    Les </a:t>
            </a:r>
            <a:r>
              <a:rPr lang="fr-FR" sz="1400" dirty="0">
                <a:latin typeface="ITC Avant Garde Gothic" panose="020B0402020203020304"/>
              </a:rPr>
              <a:t>personnes morales de droit privé à but lucratif </a:t>
            </a:r>
            <a:r>
              <a:rPr lang="fr-FR" sz="1400" b="1" dirty="0">
                <a:latin typeface="ITC Avant Garde Gothic" panose="020B0402020203020304"/>
              </a:rPr>
              <a:t>dans le respect des dispositions nationales et européennes relatives aux aides d’Etat</a:t>
            </a:r>
            <a:r>
              <a:rPr lang="fr-FR" sz="1400" dirty="0">
                <a:latin typeface="ITC Avant Garde Gothic" panose="020B0402020203020304"/>
              </a:rPr>
              <a:t>,</a:t>
            </a:r>
          </a:p>
          <a:p>
            <a:pPr marL="285750" lvl="0" indent="-285750">
              <a:buFontTx/>
              <a:buChar char="-"/>
            </a:pPr>
            <a:r>
              <a:rPr lang="fr-FR" sz="1400" dirty="0" smtClean="0">
                <a:latin typeface="ITC Avant Garde Gothic" panose="020B0402020203020304"/>
              </a:rPr>
              <a:t>Les </a:t>
            </a:r>
            <a:r>
              <a:rPr lang="fr-FR" sz="1400" dirty="0">
                <a:latin typeface="ITC Avant Garde Gothic" panose="020B0402020203020304"/>
              </a:rPr>
              <a:t>personnes morales de droit </a:t>
            </a:r>
            <a:r>
              <a:rPr lang="fr-FR" sz="1400" dirty="0" smtClean="0">
                <a:latin typeface="ITC Avant Garde Gothic" panose="020B0402020203020304"/>
              </a:rPr>
              <a:t>public,</a:t>
            </a:r>
          </a:p>
          <a:p>
            <a:pPr lvl="0"/>
            <a:r>
              <a:rPr lang="fr-FR" sz="1400" dirty="0" smtClean="0">
                <a:latin typeface="ITC Avant Garde Gothic" panose="020B0402020203020304"/>
              </a:rPr>
              <a:t>-    Les  autoentrepreneurs</a:t>
            </a:r>
          </a:p>
          <a:p>
            <a:pPr lvl="0"/>
            <a:endParaRPr lang="fr-FR" sz="1400" dirty="0">
              <a:latin typeface="ITC Avant Garde Gothic" panose="020B0402020203020304"/>
            </a:endParaRPr>
          </a:p>
          <a:p>
            <a:r>
              <a:rPr lang="ca-ES" sz="14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ca-ES" sz="14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Els destinataris elegibles </a:t>
            </a:r>
            <a:r>
              <a:rPr lang="ca-ES" sz="14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de les subvencions euroregionals són :</a:t>
            </a:r>
            <a:endParaRPr lang="fr-FR" sz="14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a-ES" sz="14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Les persones/entitats amb personalitat jurídica de dret privat sense ànim de lucre,</a:t>
            </a:r>
            <a:endParaRPr lang="fr-FR" sz="14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a-ES" sz="14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Les persones/entitats amb personalitat jurídica de dret privat amb ànim de lucre que </a:t>
            </a:r>
            <a:r>
              <a:rPr lang="ca-ES" sz="14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respectin les disposicions nacionals i europees relatives a ajudes de l’estat,</a:t>
            </a:r>
            <a:endParaRPr lang="fr-FR" sz="1400" b="1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a-ES" sz="14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Les persones/entitats amb personalitat jurídica de dret públic, </a:t>
            </a:r>
            <a:endParaRPr lang="fr-FR" sz="14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a-ES" sz="14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Els autònoms. </a:t>
            </a:r>
            <a:endParaRPr lang="fr-FR" sz="14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fr-FR" sz="1400" dirty="0">
              <a:latin typeface="ITC Avant Garde Gothic" panose="020B0402020203020304"/>
            </a:endParaRPr>
          </a:p>
          <a:p>
            <a:r>
              <a:rPr lang="fr-FR" sz="1400" dirty="0">
                <a:latin typeface="ITC Avant Garde Gothic" panose="020B0402020203020304"/>
              </a:rPr>
              <a:t>• </a:t>
            </a:r>
            <a:r>
              <a:rPr lang="fr-FR" sz="1400" b="1" dirty="0">
                <a:latin typeface="ITC Avant Garde Gothic" panose="020B0402020203020304"/>
              </a:rPr>
              <a:t>Les partenaires associés :</a:t>
            </a:r>
            <a:endParaRPr lang="fr-FR" sz="1400" dirty="0">
              <a:latin typeface="ITC Avant Garde Gothic" panose="020B0402020203020304"/>
            </a:endParaRPr>
          </a:p>
          <a:p>
            <a:r>
              <a:rPr lang="fr-FR" sz="1400" dirty="0">
                <a:latin typeface="ITC Avant Garde Gothic" panose="020B0402020203020304"/>
              </a:rPr>
              <a:t>Il s’agit de structures souhaitant participer au projet sans être bénéficiaires de la subvention. Ces partenaires associés n’ont donc pas à remplir les conditions d’accès </a:t>
            </a:r>
            <a:r>
              <a:rPr lang="fr-FR" sz="1400" dirty="0" smtClean="0">
                <a:latin typeface="ITC Avant Garde Gothic" panose="020B0402020203020304"/>
              </a:rPr>
              <a:t>au </a:t>
            </a:r>
            <a:r>
              <a:rPr lang="fr-FR" sz="1400" dirty="0">
                <a:latin typeface="ITC Avant Garde Gothic" panose="020B0402020203020304"/>
              </a:rPr>
              <a:t>partenariat des bénéficiaires.  </a:t>
            </a:r>
          </a:p>
          <a:p>
            <a:r>
              <a:rPr lang="ca-ES" sz="14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ca-ES" sz="14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Socis associats </a:t>
            </a:r>
            <a:r>
              <a:rPr lang="ca-ES" sz="14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FR" sz="14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a-ES" sz="14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Són estructures que desitgen participar en el projecte sense ser beneficiàries de la subvenció. Per tant, aquests socis associats no han de complir les condicions per accedir a la col·laboració dels beneficiaris. </a:t>
            </a:r>
            <a:endParaRPr lang="fr-FR" sz="14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400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endParaRPr lang="fr-FR" sz="1400" dirty="0"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4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400" dirty="0"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fr-FR" sz="14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562" y="432576"/>
            <a:ext cx="1871894" cy="994444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1283854" y="1015395"/>
            <a:ext cx="441659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  <a:ea typeface="+mj-ea"/>
                <a:cs typeface="Arial" panose="020B0604020202020204" pitchFamily="34" charset="0"/>
              </a:rPr>
              <a:t>2.   Principes spécifiques</a:t>
            </a:r>
            <a:endParaRPr lang="fr-FR" sz="2800" b="1" dirty="0">
              <a:solidFill>
                <a:schemeClr val="accent6">
                  <a:lumMod val="50000"/>
                </a:schemeClr>
              </a:solidFill>
              <a:latin typeface="ITC Avant Garde Gothic" panose="020B0402020203020304"/>
              <a:ea typeface="+mj-ea"/>
              <a:cs typeface="Arial" panose="020B0604020202020204" pitchFamily="34" charset="0"/>
            </a:endParaRPr>
          </a:p>
          <a:p>
            <a:r>
              <a:rPr lang="fr-FR" sz="2400" i="1" dirty="0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2.   </a:t>
            </a:r>
            <a:r>
              <a:rPr lang="fr-FR" sz="2400" i="1" dirty="0" err="1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Principis</a:t>
            </a:r>
            <a:r>
              <a:rPr lang="fr-FR" sz="2400" i="1" dirty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 </a:t>
            </a:r>
            <a:r>
              <a:rPr lang="fr-FR" sz="2400" i="1" dirty="0" err="1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específics</a:t>
            </a:r>
            <a:endParaRPr lang="fr-FR" sz="2400" i="1" dirty="0">
              <a:solidFill>
                <a:srgbClr val="3F6D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TC Avant Garde Gothic" panose="020B0402020203020304"/>
            </a:endParaRPr>
          </a:p>
        </p:txBody>
      </p:sp>
    </p:spTree>
    <p:extLst>
      <p:ext uri="{BB962C8B-B14F-4D97-AF65-F5344CB8AC3E}">
        <p14:creationId xmlns:p14="http://schemas.microsoft.com/office/powerpoint/2010/main" val="99206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854" y="564680"/>
            <a:ext cx="1810328" cy="77444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/>
              <a:t/>
            </a:r>
            <a:br>
              <a:rPr lang="ca-ES" dirty="0"/>
            </a:b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260" y="2119383"/>
            <a:ext cx="11274107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600" b="1" dirty="0">
                <a:latin typeface="ITC Avant Garde Gothic" panose="020B0402020203020304"/>
              </a:rPr>
              <a:t>Grands principes relatifs à la justification des dépenses </a:t>
            </a:r>
          </a:p>
          <a:p>
            <a:pPr lvl="0"/>
            <a:r>
              <a:rPr lang="fr-FR" sz="1600" b="1" dirty="0" err="1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Principis</a:t>
            </a:r>
            <a:r>
              <a:rPr lang="fr-FR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b="1" dirty="0" err="1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fonamentals</a:t>
            </a:r>
            <a:r>
              <a:rPr lang="fr-FR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b="1" dirty="0" err="1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relatius</a:t>
            </a:r>
            <a:r>
              <a:rPr lang="fr-FR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 a la </a:t>
            </a:r>
            <a:r>
              <a:rPr lang="fr-FR" sz="1600" b="1" dirty="0" err="1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justificació</a:t>
            </a:r>
            <a:r>
              <a:rPr lang="fr-FR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 de les </a:t>
            </a:r>
            <a:r>
              <a:rPr lang="fr-FR" sz="1600" b="1" dirty="0" err="1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despeses</a:t>
            </a:r>
            <a:r>
              <a:rPr lang="fr-FR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/>
            <a:endParaRPr lang="fr-FR" sz="1600" dirty="0">
              <a:latin typeface="ITC Avant Garde Gothic" panose="020B0402020203020304"/>
            </a:endParaRPr>
          </a:p>
          <a:p>
            <a:r>
              <a:rPr lang="fr-FR" sz="1600" dirty="0" smtClean="0">
                <a:latin typeface="ITC Avant Garde Gothic" panose="020B0402020203020304"/>
              </a:rPr>
              <a:t>-    Dépenses </a:t>
            </a:r>
            <a:r>
              <a:rPr lang="fr-FR" sz="1600" dirty="0">
                <a:latin typeface="ITC Avant Garde Gothic" panose="020B0402020203020304"/>
              </a:rPr>
              <a:t>réelles effectivement </a:t>
            </a:r>
            <a:r>
              <a:rPr lang="fr-FR" sz="1600" b="1" dirty="0">
                <a:latin typeface="ITC Avant Garde Gothic" panose="020B0402020203020304"/>
              </a:rPr>
              <a:t>encourues et payées</a:t>
            </a:r>
          </a:p>
          <a:p>
            <a:r>
              <a:rPr lang="fr-FR" sz="1600" dirty="0" smtClean="0">
                <a:latin typeface="ITC Avant Garde Gothic" panose="020B0402020203020304"/>
              </a:rPr>
              <a:t>-    Dépenses </a:t>
            </a:r>
            <a:r>
              <a:rPr lang="fr-FR" sz="1600" dirty="0">
                <a:latin typeface="ITC Avant Garde Gothic" panose="020B0402020203020304"/>
              </a:rPr>
              <a:t>sous la forme </a:t>
            </a:r>
            <a:r>
              <a:rPr lang="fr-FR" sz="1600" b="1" dirty="0">
                <a:latin typeface="ITC Avant Garde Gothic" panose="020B0402020203020304"/>
              </a:rPr>
              <a:t>d’apports en nature ou d’amortissements</a:t>
            </a:r>
          </a:p>
          <a:p>
            <a:r>
              <a:rPr lang="fr-FR" sz="1600" dirty="0" smtClean="0">
                <a:latin typeface="ITC Avant Garde Gothic" panose="020B0402020203020304"/>
              </a:rPr>
              <a:t>-    Dépenses </a:t>
            </a:r>
            <a:r>
              <a:rPr lang="fr-FR" sz="1600" dirty="0">
                <a:latin typeface="ITC Avant Garde Gothic" panose="020B0402020203020304"/>
              </a:rPr>
              <a:t>justifiées via</a:t>
            </a:r>
            <a:r>
              <a:rPr lang="fr-FR" sz="1600" i="1" dirty="0">
                <a:latin typeface="ITC Avant Garde Gothic" panose="020B0402020203020304"/>
              </a:rPr>
              <a:t> </a:t>
            </a:r>
            <a:r>
              <a:rPr lang="fr-FR" sz="1600" dirty="0">
                <a:latin typeface="ITC Avant Garde Gothic" panose="020B0402020203020304"/>
              </a:rPr>
              <a:t>la méthode des </a:t>
            </a:r>
            <a:r>
              <a:rPr lang="fr-FR" sz="1600" b="1" dirty="0">
                <a:latin typeface="ITC Avant Garde Gothic" panose="020B0402020203020304"/>
              </a:rPr>
              <a:t>coûts simplifiés</a:t>
            </a:r>
          </a:p>
          <a:p>
            <a:r>
              <a:rPr lang="fr-FR" sz="1600" dirty="0" smtClean="0">
                <a:latin typeface="ITC Avant Garde Gothic" panose="020B0402020203020304"/>
              </a:rPr>
              <a:t>-    Conservation </a:t>
            </a:r>
            <a:r>
              <a:rPr lang="fr-FR" sz="1600" dirty="0">
                <a:latin typeface="ITC Avant Garde Gothic" panose="020B0402020203020304"/>
              </a:rPr>
              <a:t>des pièces originales</a:t>
            </a:r>
          </a:p>
          <a:p>
            <a:pPr lvl="0"/>
            <a:endParaRPr lang="fr-FR" sz="1600" dirty="0">
              <a:latin typeface="ITC Avant Garde Gothic" panose="020B0402020203020304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Despeses 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reals efectivament 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consumides i pagades</a:t>
            </a:r>
            <a:endParaRPr lang="fr-FR" sz="1600" b="1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Despeses 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en forma 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d’aportacions en espècie o </a:t>
            </a:r>
            <a:r>
              <a:rPr lang="ca-ES" sz="1600" b="1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amortitzacions</a:t>
            </a:r>
            <a:endParaRPr lang="fr-FR" sz="1600" b="1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Despeses 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justificades mitjançant el mètode dels 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costos simplificats</a:t>
            </a:r>
            <a:endParaRPr lang="fr-FR" sz="1600" b="1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Conservació 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dels documents originals</a:t>
            </a:r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endParaRPr lang="fr-FR" sz="1600" dirty="0"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562" y="432576"/>
            <a:ext cx="1871894" cy="994444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1283854" y="1015395"/>
            <a:ext cx="441659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  <a:ea typeface="+mj-ea"/>
                <a:cs typeface="Arial" panose="020B0604020202020204" pitchFamily="34" charset="0"/>
              </a:rPr>
              <a:t>2.   Principes spécifiques</a:t>
            </a:r>
            <a:endParaRPr lang="fr-FR" sz="2800" b="1" dirty="0">
              <a:solidFill>
                <a:schemeClr val="accent6">
                  <a:lumMod val="50000"/>
                </a:schemeClr>
              </a:solidFill>
              <a:latin typeface="ITC Avant Garde Gothic" panose="020B0402020203020304"/>
              <a:ea typeface="+mj-ea"/>
              <a:cs typeface="Arial" panose="020B0604020202020204" pitchFamily="34" charset="0"/>
            </a:endParaRPr>
          </a:p>
          <a:p>
            <a:r>
              <a:rPr lang="fr-FR" sz="2400" i="1" dirty="0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2.   </a:t>
            </a:r>
            <a:r>
              <a:rPr lang="fr-FR" sz="2400" i="1" dirty="0" err="1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Principis</a:t>
            </a:r>
            <a:r>
              <a:rPr lang="fr-FR" sz="2400" i="1" dirty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 </a:t>
            </a:r>
            <a:r>
              <a:rPr lang="fr-FR" sz="2400" i="1" dirty="0" err="1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específics</a:t>
            </a:r>
            <a:endParaRPr lang="fr-FR" sz="2400" i="1" dirty="0">
              <a:solidFill>
                <a:srgbClr val="3F6D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TC Avant Garde Gothic" panose="020B0402020203020304"/>
            </a:endParaRPr>
          </a:p>
        </p:txBody>
      </p:sp>
    </p:spTree>
    <p:extLst>
      <p:ext uri="{BB962C8B-B14F-4D97-AF65-F5344CB8AC3E}">
        <p14:creationId xmlns:p14="http://schemas.microsoft.com/office/powerpoint/2010/main" val="56470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854" y="564680"/>
            <a:ext cx="1810328" cy="77444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/>
              <a:t/>
            </a:r>
            <a:br>
              <a:rPr lang="ca-ES" dirty="0"/>
            </a:b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746" y="2293227"/>
            <a:ext cx="1127410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dirty="0">
              <a:latin typeface="ITC Avant Garde Gothic" panose="020B0402020203020304"/>
            </a:endParaRPr>
          </a:p>
          <a:p>
            <a:r>
              <a:rPr lang="fr-FR" dirty="0" smtClean="0">
                <a:latin typeface="ITC Avant Garde Gothic" panose="020B0402020203020304"/>
              </a:rPr>
              <a:t>• </a:t>
            </a:r>
            <a:r>
              <a:rPr lang="fr-FR" dirty="0">
                <a:latin typeface="ITC Avant Garde Gothic" panose="020B0402020203020304"/>
              </a:rPr>
              <a:t>Méthode </a:t>
            </a:r>
            <a:r>
              <a:rPr lang="fr-FR" dirty="0" smtClean="0">
                <a:latin typeface="ITC Avant Garde Gothic" panose="020B0402020203020304"/>
              </a:rPr>
              <a:t>1 : </a:t>
            </a:r>
            <a:r>
              <a:rPr lang="fr-FR" dirty="0">
                <a:latin typeface="ITC Avant Garde Gothic" panose="020B0402020203020304"/>
              </a:rPr>
              <a:t>sur la base d’un taux forfaitaire appliqué à toutes les autres dépenses directes du projet concerné, autres que les frais de</a:t>
            </a:r>
            <a:r>
              <a:rPr lang="fr-FR" b="1" dirty="0">
                <a:latin typeface="ITC Avant Garde Gothic" panose="020B0402020203020304"/>
              </a:rPr>
              <a:t> </a:t>
            </a:r>
            <a:r>
              <a:rPr lang="fr-FR" dirty="0">
                <a:latin typeface="ITC Avant Garde Gothic" panose="020B0402020203020304"/>
              </a:rPr>
              <a:t>personnel, de bureau et d’administration.</a:t>
            </a:r>
          </a:p>
          <a:p>
            <a:r>
              <a:rPr lang="fr-FR" dirty="0">
                <a:latin typeface="ITC Avant Garde Gothic" panose="020B0402020203020304"/>
              </a:rPr>
              <a:t>• Méthode 2 </a:t>
            </a:r>
            <a:r>
              <a:rPr lang="fr-FR" dirty="0" smtClean="0">
                <a:latin typeface="ITC Avant Garde Gothic" panose="020B0402020203020304"/>
              </a:rPr>
              <a:t>: sur </a:t>
            </a:r>
            <a:r>
              <a:rPr lang="fr-FR" dirty="0">
                <a:latin typeface="ITC Avant Garde Gothic" panose="020B0402020203020304"/>
              </a:rPr>
              <a:t>la base d’un coût horaire déterminé avant le début du projet</a:t>
            </a:r>
          </a:p>
          <a:p>
            <a:r>
              <a:rPr lang="fr-FR" dirty="0">
                <a:latin typeface="ITC Avant Garde Gothic" panose="020B0402020203020304"/>
              </a:rPr>
              <a:t>• Méthode 3 </a:t>
            </a:r>
            <a:r>
              <a:rPr lang="fr-FR" dirty="0" smtClean="0">
                <a:latin typeface="ITC Avant Garde Gothic" panose="020B0402020203020304"/>
              </a:rPr>
              <a:t>: sur </a:t>
            </a:r>
            <a:r>
              <a:rPr lang="fr-FR" dirty="0">
                <a:latin typeface="ITC Avant Garde Gothic" panose="020B0402020203020304"/>
              </a:rPr>
              <a:t>la base des frais de personnel réellement encourus et décaissés</a:t>
            </a:r>
          </a:p>
          <a:p>
            <a:pPr lvl="0"/>
            <a:endParaRPr lang="fr-FR" dirty="0">
              <a:latin typeface="ITC Avant Garde Gothic" panose="020B0402020203020304"/>
            </a:endParaRPr>
          </a:p>
          <a:p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• Mètode </a:t>
            </a: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1: 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sobre la base d’una taxa fixa aplicada a totes les altres despeses directes del projecte en qüestió, que no siguin despeses de personal, d’oficina ni d’administració</a:t>
            </a: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1600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• Mètode </a:t>
            </a: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2: </a:t>
            </a: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sobre la base d’una tarifa per hora determinada abans de l’inici del projecte</a:t>
            </a:r>
            <a:endParaRPr lang="fr-FR" sz="1600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Mètode </a:t>
            </a: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3: 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sobre la base de les despeses de personal realment consumides i desembossades</a:t>
            </a:r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fr-FR" sz="1600" b="1" dirty="0" smtClean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fr-FR" sz="1600" b="1" dirty="0" smtClean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ustification </a:t>
            </a:r>
            <a:r>
              <a:rPr lang="fr-FR" sz="1600" b="1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des frais de </a:t>
            </a:r>
            <a:r>
              <a:rPr lang="fr-FR" sz="1600" b="1" dirty="0" smtClean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personnel</a:t>
            </a:r>
          </a:p>
          <a:p>
            <a:pPr>
              <a:spcAft>
                <a:spcPts val="1200"/>
              </a:spcAft>
            </a:pPr>
            <a:r>
              <a:rPr lang="fr-FR" sz="1600" b="1" dirty="0" err="1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Justificació</a:t>
            </a:r>
            <a:r>
              <a:rPr lang="fr-FR" sz="1600" b="1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de les </a:t>
            </a:r>
            <a:r>
              <a:rPr lang="fr-FR" sz="1600" b="1" dirty="0" err="1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despeses</a:t>
            </a:r>
            <a:r>
              <a:rPr lang="fr-FR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1600" b="1" dirty="0" err="1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personal</a:t>
            </a:r>
            <a:endParaRPr lang="fr-FR" sz="1600" b="1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24452" y="1483070"/>
            <a:ext cx="922400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2800" b="1" dirty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  <a:ea typeface="+mj-ea"/>
                <a:cs typeface="Arial" panose="020B0604020202020204" pitchFamily="34" charset="0"/>
              </a:rPr>
              <a:t>3</a:t>
            </a: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  <a:ea typeface="+mj-ea"/>
                <a:cs typeface="Arial" panose="020B0604020202020204" pitchFamily="34" charset="0"/>
              </a:rPr>
              <a:t>. </a:t>
            </a:r>
            <a:r>
              <a:rPr lang="fr-FR" sz="2800" b="1" dirty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  <a:ea typeface="+mj-ea"/>
                <a:cs typeface="Arial" panose="020B0604020202020204" pitchFamily="34" charset="0"/>
              </a:rPr>
              <a:t>Règles d’éligibilité relatives aux frais de personnel</a:t>
            </a:r>
          </a:p>
          <a:p>
            <a:pPr lvl="0"/>
            <a:r>
              <a:rPr lang="fr-FR" sz="2400" i="1" dirty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3</a:t>
            </a:r>
            <a:r>
              <a:rPr lang="fr-FR" sz="2400" i="1" dirty="0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. </a:t>
            </a:r>
            <a:r>
              <a:rPr lang="ca-ES" sz="2400" i="1" dirty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Normes d’elegibilitat relatives a les despeses de personal</a:t>
            </a:r>
            <a:endParaRPr lang="fr-FR" sz="2400" i="1" dirty="0">
              <a:solidFill>
                <a:srgbClr val="3F6D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TC Avant Garde Gothic" panose="020B0402020203020304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562" y="432576"/>
            <a:ext cx="1871894" cy="99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81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854" y="564680"/>
            <a:ext cx="1810328" cy="774440"/>
          </a:xfrm>
        </p:spPr>
        <p:txBody>
          <a:bodyPr>
            <a:normAutofit fontScale="90000"/>
          </a:bodyPr>
          <a:lstStyle/>
          <a:p>
            <a:pPr algn="ctr"/>
            <a:r>
              <a:rPr lang="ca-ES" dirty="0"/>
              <a:t/>
            </a:r>
            <a:br>
              <a:rPr lang="ca-ES" dirty="0"/>
            </a:b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24452" y="1665460"/>
            <a:ext cx="10857132" cy="4767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ca-ES" sz="2200" dirty="0" smtClean="0">
              <a:solidFill>
                <a:srgbClr val="2F489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6854" y="2394827"/>
            <a:ext cx="1127410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dirty="0">
              <a:latin typeface="ITC Avant Garde Gothic" panose="020B0402020203020304"/>
            </a:endParaRP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fr-FR" sz="16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Dans un but de simplification, les frais de bureau et frais administratifs peuvent être pris en compte à hauteur de </a:t>
            </a:r>
            <a:r>
              <a:rPr lang="fr-FR" sz="1600" b="1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7 % des </a:t>
            </a:r>
            <a:r>
              <a:rPr lang="fr-FR" sz="1600" b="1" dirty="0" smtClean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dépenses directes </a:t>
            </a:r>
            <a:r>
              <a:rPr lang="fr-FR" sz="1600" b="1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éligibles.</a:t>
            </a:r>
            <a:r>
              <a:rPr lang="fr-FR" sz="1600" dirty="0"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 Ce forfait couvre l’ensemble des frais de bureau et frais administratifs indirects.</a:t>
            </a:r>
          </a:p>
          <a:p>
            <a:pPr marL="342900" indent="-342900">
              <a:buFont typeface="Calibri" panose="020F0502020204030204" pitchFamily="34" charset="0"/>
              <a:buChar char="-"/>
            </a:pP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Per tal de simplificar, es poden tenir en compte les despeses d’oficina i </a:t>
            </a: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administratives </a:t>
            </a: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fins </a:t>
            </a: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a un 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7 % de les despeses </a:t>
            </a:r>
            <a:r>
              <a:rPr lang="ca-ES" sz="1600" b="1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directes </a:t>
            </a:r>
            <a:r>
              <a:rPr lang="ca-ES" sz="1600" b="1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elegibles.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 Aquesta taxa cobreix totes les despeses d’oficina i </a:t>
            </a:r>
            <a:r>
              <a:rPr lang="ca-ES" sz="1600" dirty="0" smtClean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administratives </a:t>
            </a:r>
            <a:r>
              <a:rPr lang="ca-ES" sz="1600" dirty="0">
                <a:solidFill>
                  <a:schemeClr val="bg2">
                    <a:lumMod val="25000"/>
                  </a:schemeClr>
                </a:solidFill>
                <a:latin typeface="ITC Avant Garde Gothic" panose="020B0402020203020304"/>
                <a:ea typeface="Calibri" panose="020F0502020204030204" pitchFamily="34" charset="0"/>
                <a:cs typeface="Times New Roman" panose="02020603050405020304" pitchFamily="18" charset="0"/>
              </a:rPr>
              <a:t>indirectes</a:t>
            </a:r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 smtClean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600" dirty="0"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fr-FR" sz="1600" dirty="0">
              <a:solidFill>
                <a:schemeClr val="bg2">
                  <a:lumMod val="25000"/>
                </a:schemeClr>
              </a:solidFill>
              <a:latin typeface="ITC Avant Garde Gothic" panose="020B04020202030203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24452" y="1434370"/>
            <a:ext cx="756649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  <a:ea typeface="+mj-ea"/>
                <a:cs typeface="Arial" panose="020B0604020202020204" pitchFamily="34" charset="0"/>
              </a:rPr>
              <a:t>4. Les frais </a:t>
            </a:r>
            <a:r>
              <a:rPr lang="fr-FR" sz="2800" b="1" dirty="0">
                <a:solidFill>
                  <a:schemeClr val="accent6">
                    <a:lumMod val="50000"/>
                  </a:schemeClr>
                </a:solidFill>
                <a:latin typeface="ITC Avant Garde Gothic" panose="020B0402020203020304"/>
                <a:ea typeface="+mj-ea"/>
                <a:cs typeface="Arial" panose="020B0604020202020204" pitchFamily="34" charset="0"/>
              </a:rPr>
              <a:t>de bureau et frais administratifs</a:t>
            </a:r>
          </a:p>
          <a:p>
            <a:r>
              <a:rPr lang="fr-FR" sz="2400" i="1" dirty="0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4. </a:t>
            </a:r>
            <a:r>
              <a:rPr lang="fr-FR" sz="2400" i="1" dirty="0" err="1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D</a:t>
            </a:r>
            <a:r>
              <a:rPr lang="fr-FR" sz="2400" i="1" dirty="0" err="1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espeses</a:t>
            </a:r>
            <a:r>
              <a:rPr lang="fr-FR" sz="2400" i="1" dirty="0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 </a:t>
            </a:r>
            <a:r>
              <a:rPr lang="fr-FR" sz="2400" i="1" dirty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d’</a:t>
            </a:r>
            <a:r>
              <a:rPr lang="fr-FR" sz="2400" i="1" dirty="0" err="1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oficina</a:t>
            </a:r>
            <a:r>
              <a:rPr lang="fr-FR" sz="2400" i="1" dirty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 </a:t>
            </a:r>
            <a:r>
              <a:rPr lang="fr-FR" sz="2400" i="1" dirty="0" smtClean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i </a:t>
            </a:r>
            <a:r>
              <a:rPr lang="fr-FR" sz="2400" i="1" dirty="0" err="1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despeses</a:t>
            </a:r>
            <a:r>
              <a:rPr lang="fr-FR" sz="2400" i="1" dirty="0">
                <a:solidFill>
                  <a:srgbClr val="3F6D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anose="020B0402020203020304"/>
              </a:rPr>
              <a:t> administratives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562" y="432576"/>
            <a:ext cx="1871894" cy="99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13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uroregion">
  <a:themeElements>
    <a:clrScheme name="Personnalisé 4">
      <a:dk1>
        <a:srgbClr val="000000"/>
      </a:dk1>
      <a:lt1>
        <a:srgbClr val="FFFFFF"/>
      </a:lt1>
      <a:dk2>
        <a:srgbClr val="176E9F"/>
      </a:dk2>
      <a:lt2>
        <a:srgbClr val="FEFFFE"/>
      </a:lt2>
      <a:accent1>
        <a:srgbClr val="00AFD3"/>
      </a:accent1>
      <a:accent2>
        <a:srgbClr val="94C01F"/>
      </a:accent2>
      <a:accent3>
        <a:srgbClr val="00A5A7"/>
      </a:accent3>
      <a:accent4>
        <a:srgbClr val="EFE53E"/>
      </a:accent4>
      <a:accent5>
        <a:srgbClr val="212750"/>
      </a:accent5>
      <a:accent6>
        <a:srgbClr val="08457E"/>
      </a:accent6>
      <a:hlink>
        <a:srgbClr val="00AECE"/>
      </a:hlink>
      <a:folHlink>
        <a:srgbClr val="CAD52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region" id="{739BDCC5-D464-B245-866D-DCB0B1668F69}" vid="{D152311F-D252-414B-9012-6C47EF43E22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euroregion</Template>
  <TotalTime>2721</TotalTime>
  <Words>1712</Words>
  <Application>Microsoft Office PowerPoint</Application>
  <PresentationFormat>Grand écran</PresentationFormat>
  <Paragraphs>192</Paragraphs>
  <Slides>14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ITC Avant Garde Gothic</vt:lpstr>
      <vt:lpstr>Times New Roman</vt:lpstr>
      <vt:lpstr>euroregion</vt:lpstr>
      <vt:lpstr>         Guide subventions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L’EUROREGIÓ PIRINEUS MEDITE</dc:title>
  <dc:subject/>
  <dc:creator>tanit MIR PAMIES</dc:creator>
  <dc:description/>
  <cp:lastModifiedBy>Maïna GAUTIER</cp:lastModifiedBy>
  <cp:revision>182</cp:revision>
  <cp:lastPrinted>2019-09-13T09:24:14Z</cp:lastPrinted>
  <dcterms:created xsi:type="dcterms:W3CDTF">2018-06-14T08:04:22Z</dcterms:created>
  <dcterms:modified xsi:type="dcterms:W3CDTF">2021-07-09T08:03:24Z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19</vt:i4>
  </property>
</Properties>
</file>