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17"/>
  </p:notesMasterIdLst>
  <p:sldIdLst>
    <p:sldId id="257" r:id="rId2"/>
    <p:sldId id="258" r:id="rId3"/>
    <p:sldId id="303" r:id="rId4"/>
    <p:sldId id="282" r:id="rId5"/>
    <p:sldId id="284" r:id="rId6"/>
    <p:sldId id="286" r:id="rId7"/>
    <p:sldId id="288" r:id="rId8"/>
    <p:sldId id="290" r:id="rId9"/>
    <p:sldId id="292" r:id="rId10"/>
    <p:sldId id="294" r:id="rId11"/>
    <p:sldId id="296" r:id="rId12"/>
    <p:sldId id="298" r:id="rId13"/>
    <p:sldId id="300" r:id="rId14"/>
    <p:sldId id="302" r:id="rId15"/>
    <p:sldId id="280" r:id="rId16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751"/>
    <a:srgbClr val="95C11F"/>
    <a:srgbClr val="177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9907" autoAdjust="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DC0F9-7F24-4599-A803-8CCCD8ED92FB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7FAA-C010-4638-B743-FF0F70F9B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82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29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Dans un but de simplification, les frais de bureau et frais administratifs peuvent être pris en compte à hauteur de </a:t>
            </a:r>
            <a:r>
              <a:rPr lang="fr-FR" sz="12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7 % des dépenses directes éligibles.</a:t>
            </a: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Ce forfait couvre l’ensemble des frais de bureau et frais administratifs indirects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tal de simplificar, les despeses d’oficina i les despeses administratives poden considerar-se un </a:t>
            </a:r>
            <a:r>
              <a:rPr lang="ca-ES" sz="12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7 % de les despeses directes elegibles.</a:t>
            </a: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Aquesta taxa cobreix totes les despeses d’oficina i les despeses administratives indirectes</a:t>
            </a:r>
            <a:endParaRPr lang="fr-FR" sz="12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259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FR" dirty="0" smtClean="0">
              <a:solidFill>
                <a:srgbClr val="25275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être éligible, le déplacement doit être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nécessaire au projet </a:t>
            </a: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respecter le principe d’économie et de proportionnalité. </a:t>
            </a: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informations sur la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destination, la durée et la finalité </a:t>
            </a: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déplacement sont à fournir.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ser elegible, el desplaçament ha de ser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necessari per al projecte</a:t>
            </a: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respectar el principi d’estalvi i proporcionalitat. </a:t>
            </a: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Caldrà especificar la informació sobre la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destinació, la durada i la finalitat </a:t>
            </a: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desplaçament. 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 smtClean="0">
              <a:solidFill>
                <a:srgbClr val="252751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frais de déplacement et d’hébergement sont éligibles s’ils sont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réalisés et pris en charge par la structure bénéficiaire. Seuls les coûts directs sont éligibles.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despeses de desplaçament i d’allotjament són elegibles si les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realitza i se’n fa càrrec l’estructura beneficiària. Només els costs directes són elegibles.</a:t>
            </a:r>
            <a:endParaRPr lang="fr-FR" sz="12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57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catégorie de coûts regroupe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dépenses directes en lien avec le projet de services et d‘expertises externes qui ne sont pas fournies par le partenaire du projet lui-même,</a:t>
            </a: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mais par un prestataire externe (établissement de droit public ou privé ou personne physique)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la base d’un document contractuel, d’une convention écrite, d’une facture ou d’un formulaire de remboursement.</a:t>
            </a:r>
            <a:endParaRPr lang="fr-FR" sz="12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Aquesta categoria de costs agrupa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despeses directes relacionades amb el projecte de serveis i de coneixements externs que no pot subministrar directament el col·laborador</a:t>
            </a: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sinó que ho ha de fer un proveïdor extern (organisme públic o privat o persona física)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un document contractual, un conveni per escrit, una factura o un formulari de reemborsament.</a:t>
            </a:r>
            <a:endParaRPr lang="fr-FR" sz="1200" b="1" dirty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709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Sont considérées comme dépenses d’équipement toutes </a:t>
            </a:r>
            <a:r>
              <a:rPr lang="fr-FR" sz="12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dépenses engagées dans une opération d’acquisition, de location ou de crédit-bail. Seuls les coûts directs sont éligibles.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 consideren despeses d’equipament totes les </a:t>
            </a:r>
            <a:r>
              <a:rPr lang="ca-ES" sz="12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implicades en una operació d’adquisició, lloguer o arrendament financer. Només els costs directes són elegibles.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ca-ES" sz="1200" b="1" dirty="0" smtClean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Seules les dépenses d’équipement qui ont </a:t>
            </a:r>
            <a:r>
              <a:rPr lang="fr-FR" sz="12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lien direct avec la réalisation du projet et nécessaires à la réalisation du projet </a:t>
            </a: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sont éligibles.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dépenses d’équipement sont soumises au </a:t>
            </a:r>
            <a:r>
              <a:rPr lang="fr-FR" sz="12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respect des règles en matière de marchés publics </a:t>
            </a: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(voir chapitre « Marchés publics »).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Només les despeses d’equipament que </a:t>
            </a:r>
            <a:r>
              <a:rPr lang="ca-ES" sz="12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estan directament vinculades amb la realització del projecte i són necessàries per a la realització del projecte</a:t>
            </a: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són elegibles.</a:t>
            </a:r>
            <a:endParaRPr lang="fr-FR" sz="12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despeses d’equipament estan sotmeses al </a:t>
            </a:r>
            <a:r>
              <a:rPr lang="ca-ES" sz="12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compliment de les normes relacionades amb les contractacions públiques </a:t>
            </a: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(consulteu capítol «Contractacions públiques»).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200" dirty="0" smtClean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Règles spécifiques aux charges d’</a:t>
            </a:r>
            <a:r>
              <a:rPr lang="fr-FR" sz="12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amortissement</a:t>
            </a:r>
            <a:r>
              <a:rPr lang="fr-FR" sz="12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Normes específiques pel que fa als canvis </a:t>
            </a:r>
            <a:r>
              <a:rPr lang="ca-ES" sz="12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d'amortització </a:t>
            </a:r>
            <a:endParaRPr lang="fr-FR" sz="1200" b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659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FR" dirty="0" smtClean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dépenses de sous-traitance sont éligibles si elles </a:t>
            </a:r>
            <a:r>
              <a:rPr lang="fr-FR" sz="1200" b="1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liées directement à l’opération.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despeses de subcontractació són elegibles si </a:t>
            </a:r>
            <a:r>
              <a:rPr lang="ca-ES" sz="12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estan directament vinculades amb l’operaci</a:t>
            </a: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200" b="1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Justificatifs à fournir</a:t>
            </a:r>
          </a:p>
          <a:p>
            <a:pPr>
              <a:spcAft>
                <a:spcPts val="0"/>
              </a:spcAft>
            </a:pP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Preuve de la sous-traitance</a:t>
            </a:r>
          </a:p>
          <a:p>
            <a:pPr>
              <a:spcAft>
                <a:spcPts val="0"/>
              </a:spcAft>
            </a:pP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Copies des factures ou pièces de valeur comptable probantes équivalentes ou, le cas échéant, preuve du renoncement au paiement direct par les sous-traitants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200" b="1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2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Justificants a presentar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Prova de la subcontractació</a:t>
            </a:r>
            <a:endParaRPr lang="fr-FR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Còpia de les factures o documents de valor comptable equivalents o, si es dona el cas, prova de la renúncia al pagament directe per part dels subcontractistes</a:t>
            </a:r>
            <a:endParaRPr lang="fr-FR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865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05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141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cadre règlementaire communautaire et national et des critères fixés à l’échelle de l’</a:t>
            </a:r>
            <a:r>
              <a:rPr lang="fr-FR" sz="1200" dirty="0" err="1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directement. Pour l’ensemble des aspects n’étant pas couverts par les textes de l’</a:t>
            </a:r>
            <a:r>
              <a:rPr lang="fr-FR" sz="1200" dirty="0" err="1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Pyrénées Méditerranée, les règles nationales de l’Etat dans lequel se trouve le partenaire ayant réalisé les dépenses s’appliquent.</a:t>
            </a:r>
            <a:r>
              <a:rPr lang="fr-FR" sz="1200" i="1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600" i="1" dirty="0" smtClean="0"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 reglamentari comunitari i nacional com dels criteris fixats directament a nivell de l’Euroregió. Per a tots els aspectes que no estan coberts pels textos de l’Euroregió Pirineus Mediterrània, s’apliquen les normes nacionals de l’estat al que es trobi el soci que efectua les despeses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 de doute, l’éligibilité des dépenses sera appréciée par l’</a:t>
            </a:r>
            <a:r>
              <a:rPr lang="fr-FR" sz="1200" dirty="0" err="1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Pyrénées Méditerranée (dans le cadre de l’instruction ou du contrôle du dossier).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 de dubte, l’elegibilitat de les despeses serà avaluada per l’Euroregió Pirineus Mediterrània (dins del context de la instrucció o l’examen del dossier).</a:t>
            </a:r>
            <a:endParaRPr lang="fr-FR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a-ES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guide a vocation à évoluer en fonction des diverses règlementations et des règles spécifiques applicables aux subventions </a:t>
            </a:r>
            <a:r>
              <a:rPr lang="fr-FR" sz="1200" dirty="0" err="1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eurorégionales</a:t>
            </a:r>
            <a:r>
              <a:rPr lang="fr-FR" sz="12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Aquesta guia està concebuda per evolucionar en funció de les diverses reglamentacions i normes específiques aplicables a les subvencions euroregionals.</a:t>
            </a:r>
            <a:endParaRPr lang="fr-FR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32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252751"/>
                </a:solidFill>
              </a:rPr>
              <a:t>Les dépenses doivent /</a:t>
            </a:r>
            <a:r>
              <a:rPr lang="fr-FR" b="1" dirty="0" smtClean="0"/>
              <a:t> </a:t>
            </a:r>
            <a:r>
              <a:rPr lang="fr-FR" b="1" dirty="0" err="1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han de:</a:t>
            </a:r>
            <a:endParaRPr lang="fr-FR" sz="1100" b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 smtClean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Etre nécessaires pour la réalisation du projet 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Etre prévues dans le dossier de candidature et approuvées dans la convention de projet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le lien avec les objectifs du projet doit être clairement établi. 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La dépense concerne des actions nécessaires à l’atteinte des objectifs du projet et qui n’auraient pas été réalisées si le projet n’avait pas été mis en œuvre.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Cada despesa en qüestió deu ésser necessària per a la realització del projecte,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s’ha d’establir clarament la seva relació amb els objectius del projecte. </a:t>
            </a:r>
          </a:p>
          <a:p>
            <a:pPr marL="285750" lvl="0" indent="-285750">
              <a:buFontTx/>
              <a:buChar char="-"/>
            </a:pPr>
            <a:r>
              <a:rPr lang="ca-ES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Està prevista a l’expedient de la candidatura i aprovada al conveni del projecte</a:t>
            </a:r>
            <a:r>
              <a:rPr lang="fr-FR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>
              <a:buFontTx/>
              <a:buChar char="-"/>
            </a:pPr>
            <a:r>
              <a:rPr lang="ca-ES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despesa concerneix aquelles accions necessàries per a la consecució dels objectius del projecte i que no s’haurien realitzat si el projecte no s’hagués implementat.</a:t>
            </a:r>
            <a:endParaRPr lang="fr-FR" sz="11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100" dirty="0" smtClean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Doit être raisonnable, en vertu du </a:t>
            </a:r>
            <a:r>
              <a:rPr lang="fr-FR" b="1" dirty="0" smtClean="0">
                <a:solidFill>
                  <a:srgbClr val="252751"/>
                </a:solidFill>
              </a:rPr>
              <a:t>principe d’économie et de proportionnalité</a:t>
            </a:r>
            <a:r>
              <a:rPr lang="fr-FR" dirty="0" smtClean="0">
                <a:solidFill>
                  <a:srgbClr val="252751"/>
                </a:solidFill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Doit respecter </a:t>
            </a:r>
            <a:r>
              <a:rPr lang="fr-FR" b="1" dirty="0" smtClean="0">
                <a:solidFill>
                  <a:srgbClr val="252751"/>
                </a:solidFill>
              </a:rPr>
              <a:t>le critère temporel.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Ésser raonables, en virtut del </a:t>
            </a:r>
            <a:r>
              <a:rPr lang="ca-ES" sz="11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principi d’economia i de proporcionalitat.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Respectar </a:t>
            </a:r>
            <a:r>
              <a:rPr lang="ca-ES" sz="11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criteri temporal.</a:t>
            </a:r>
            <a:endParaRPr lang="fr-FR" sz="1100" b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69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50" b="1" kern="1200" dirty="0" err="1" smtClean="0">
                <a:solidFill>
                  <a:srgbClr val="252751"/>
                </a:solidFill>
                <a:latin typeface="+mn-lt"/>
                <a:ea typeface="+mn-ea"/>
                <a:cs typeface="+mn-cs"/>
              </a:rPr>
              <a:t>Modifcations</a:t>
            </a:r>
            <a:r>
              <a:rPr lang="fr-FR" sz="1050" b="1" kern="1200" dirty="0" smtClean="0">
                <a:solidFill>
                  <a:srgbClr val="252751"/>
                </a:solidFill>
                <a:latin typeface="+mn-lt"/>
                <a:ea typeface="+mn-ea"/>
                <a:cs typeface="+mn-cs"/>
              </a:rPr>
              <a:t> budgétaires /</a:t>
            </a:r>
            <a:r>
              <a:rPr lang="fr-FR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a-ES" sz="1050" b="1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modificacions del pressupost </a:t>
            </a:r>
            <a:endParaRPr lang="fr-FR" sz="1200" b="1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kern="1200" dirty="0" smtClean="0">
              <a:solidFill>
                <a:schemeClr val="bg2">
                  <a:lumMod val="2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modifications budgétaires entre catégories de dépenses et par partenaires acceptées dans la limite de 20% du total des dépenses. Ces modifications devront être présentées à l’EPM en amont de la demande de paiement.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esmentar l'enllaç amb les modificacions del pressupost entre categories de despeses i per soci es pot acceptar dins del límit del 20% de la despesa total. Aquests canvis s’han de presentar a l’EPM abans de la petició de pagament. </a:t>
            </a:r>
            <a:endParaRPr lang="fr-FR" sz="1200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200" kern="1200" dirty="0" smtClean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551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Respect du </a:t>
            </a:r>
            <a:r>
              <a:rPr lang="fr-FR" sz="1200" b="1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régime de TVA applicable au bénéficiaire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Respectar el règi</a:t>
            </a:r>
            <a:r>
              <a:rPr lang="ca-ES" sz="1200" b="1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 d’IVA aplicable al beneficiari</a:t>
            </a:r>
            <a:endParaRPr lang="fr-FR" sz="1200" b="1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kern="1200" dirty="0" smtClean="0">
              <a:solidFill>
                <a:srgbClr val="25275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Respect du </a:t>
            </a:r>
            <a:r>
              <a:rPr lang="fr-FR" sz="1200" b="1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principe de mise en concurrence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Respecte del </a:t>
            </a:r>
            <a:r>
              <a:rPr lang="ca-ES" sz="1200" b="1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principi de competència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ca-ES" sz="1200" b="1" kern="1200" dirty="0" smtClean="0">
              <a:solidFill>
                <a:srgbClr val="25275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Obligations en matière </a:t>
            </a:r>
            <a:r>
              <a:rPr lang="fr-FR" sz="1200" b="1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d’information et de publicité</a:t>
            </a:r>
            <a:endParaRPr lang="fr-FR" sz="1200" b="1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Obligacions en matèria </a:t>
            </a:r>
            <a:r>
              <a:rPr lang="ca-ES" sz="1200" b="1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d’informació i de publicitat</a:t>
            </a:r>
            <a:endParaRPr lang="fr-FR" sz="1200" b="1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05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200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Respect de la règlementation applicable en matière </a:t>
            </a:r>
            <a:r>
              <a:rPr lang="fr-FR" sz="1200" b="1" kern="1200" dirty="0" smtClean="0">
                <a:solidFill>
                  <a:srgbClr val="25275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d’aides d’Etat </a:t>
            </a:r>
            <a:endParaRPr lang="fr-FR" sz="1200" b="1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200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compliment de la normativa aplicable sobre </a:t>
            </a:r>
            <a:r>
              <a:rPr lang="ca-ES" sz="1200" b="1" kern="1200" dirty="0" smtClean="0">
                <a:solidFill>
                  <a:srgbClr val="95C11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ajuts estatals </a:t>
            </a:r>
            <a:endParaRPr lang="fr-FR" sz="1200" b="1" kern="1200" dirty="0" smtClean="0">
              <a:solidFill>
                <a:srgbClr val="95C11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16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/>
              <a:t>• </a:t>
            </a:r>
            <a:r>
              <a:rPr lang="fr-FR" sz="1200" b="1" dirty="0" smtClean="0"/>
              <a:t>Les destinataires éligibles</a:t>
            </a:r>
            <a:r>
              <a:rPr lang="fr-FR" sz="1200" dirty="0" smtClean="0"/>
              <a:t> des subventions </a:t>
            </a:r>
            <a:r>
              <a:rPr lang="fr-FR" sz="1200" dirty="0" err="1" smtClean="0"/>
              <a:t>eurorégionales</a:t>
            </a:r>
            <a:r>
              <a:rPr lang="fr-FR" sz="1200" dirty="0" smtClean="0"/>
              <a:t> sont </a:t>
            </a:r>
            <a:r>
              <a:rPr lang="fr-FR" sz="1200" b="1" dirty="0" smtClean="0"/>
              <a:t>:</a:t>
            </a:r>
            <a:endParaRPr lang="fr-FR" sz="1200" dirty="0" smtClean="0"/>
          </a:p>
          <a:p>
            <a:pPr lvl="0"/>
            <a:r>
              <a:rPr lang="fr-FR" sz="1200" dirty="0" smtClean="0"/>
              <a:t>-    Les personnes morales de droit privé à but non lucratif,</a:t>
            </a:r>
          </a:p>
          <a:p>
            <a:pPr lvl="0"/>
            <a:r>
              <a:rPr lang="fr-FR" sz="1200" dirty="0" smtClean="0"/>
              <a:t>-    Les personnes morales de droit privé à but lucratif </a:t>
            </a:r>
            <a:r>
              <a:rPr lang="fr-FR" sz="1200" b="1" dirty="0" smtClean="0"/>
              <a:t>dans le respect des dispositions nationales et européennes relatives aux aides d’Etat</a:t>
            </a:r>
            <a:r>
              <a:rPr lang="fr-FR" sz="1200" dirty="0" smtClean="0"/>
              <a:t>,</a:t>
            </a:r>
          </a:p>
          <a:p>
            <a:pPr marL="285750" lvl="0" indent="-285750">
              <a:buFontTx/>
              <a:buChar char="-"/>
            </a:pPr>
            <a:r>
              <a:rPr lang="fr-FR" sz="1200" dirty="0" smtClean="0"/>
              <a:t>Les personnes morales de droit public,</a:t>
            </a:r>
          </a:p>
          <a:p>
            <a:pPr lvl="0"/>
            <a:r>
              <a:rPr lang="fr-FR" sz="1200" dirty="0" smtClean="0"/>
              <a:t>-    Les  autoentrepreneurs</a:t>
            </a:r>
          </a:p>
          <a:p>
            <a:pPr lvl="0"/>
            <a:endParaRPr lang="fr-FR" sz="1200" dirty="0" smtClean="0">
              <a:solidFill>
                <a:srgbClr val="95C11F"/>
              </a:solidFill>
            </a:endParaRPr>
          </a:p>
          <a:p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 destinataris elegibles </a:t>
            </a: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les subvencions euroregionals són :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persones/entitats amb personalitat jurídica de dret privat sense ànim de lucre,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persones/entitats amb personalitat jurídica de dret privat amb ànim de lucre que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respectin les disposicions nacionals i europees relatives a ajudes de l’estat,</a:t>
            </a:r>
            <a:endParaRPr lang="fr-FR" sz="12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persones/entitats amb personalitat jurídica de dret públic, 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 autònoms. 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fr-FR" sz="1200" dirty="0" smtClean="0"/>
          </a:p>
          <a:p>
            <a:r>
              <a:rPr lang="fr-FR" sz="1200" dirty="0" smtClean="0"/>
              <a:t>• </a:t>
            </a:r>
            <a:r>
              <a:rPr lang="fr-FR" sz="1200" b="1" dirty="0" smtClean="0"/>
              <a:t>Les partenaires associés :</a:t>
            </a:r>
            <a:endParaRPr lang="fr-FR" sz="1200" dirty="0" smtClean="0"/>
          </a:p>
          <a:p>
            <a:r>
              <a:rPr lang="fr-FR" sz="1200" dirty="0" smtClean="0"/>
              <a:t>Il s’agit de structures souhaitant participer au projet sans être bénéficiaires de la subvention. Ces partenaires associés n’ont donc pas à remplir les conditions d’accès au partenariat des bénéficiaires.  </a:t>
            </a:r>
          </a:p>
          <a:p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Socis associats </a:t>
            </a:r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Són estructures que desitgen participar en el projecte sense ser beneficiàries de la subvenció. Per tant, aquests socis associats no han de complir les condicions per accedir a la col·laboració dels beneficiaris. 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47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b="1" dirty="0" smtClean="0"/>
              <a:t>Grands principes relatifs à la justification des dépenses </a:t>
            </a:r>
            <a:endParaRPr lang="fr-FR" b="1" dirty="0" smtClean="0">
              <a:solidFill>
                <a:srgbClr val="95C11F"/>
              </a:solidFill>
            </a:endParaRPr>
          </a:p>
          <a:p>
            <a:pPr lvl="0"/>
            <a:r>
              <a:rPr lang="fr-FR" sz="11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Principis</a:t>
            </a:r>
            <a:r>
              <a:rPr lang="fr-FR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fonamentals</a:t>
            </a:r>
            <a:r>
              <a:rPr lang="fr-FR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relatius</a:t>
            </a:r>
            <a:r>
              <a:rPr lang="fr-FR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</a:t>
            </a:r>
            <a:r>
              <a:rPr lang="fr-FR" sz="11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justificació</a:t>
            </a:r>
            <a:r>
              <a:rPr lang="fr-FR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les </a:t>
            </a:r>
            <a:r>
              <a:rPr lang="fr-FR" sz="11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/>
            <a:endParaRPr lang="fr-FR" dirty="0" smtClean="0"/>
          </a:p>
          <a:p>
            <a:r>
              <a:rPr lang="fr-FR" dirty="0" smtClean="0"/>
              <a:t>-    Dépenses réelles effectivement </a:t>
            </a:r>
            <a:r>
              <a:rPr lang="fr-FR" b="1" dirty="0" smtClean="0"/>
              <a:t>encourues et payées</a:t>
            </a:r>
          </a:p>
          <a:p>
            <a:r>
              <a:rPr lang="fr-FR" dirty="0" smtClean="0"/>
              <a:t>-    Dépenses sous la forme </a:t>
            </a:r>
            <a:r>
              <a:rPr lang="fr-FR" b="1" dirty="0" smtClean="0"/>
              <a:t>d’apports en nature ou d’amortissements</a:t>
            </a:r>
          </a:p>
          <a:p>
            <a:r>
              <a:rPr lang="fr-FR" dirty="0" smtClean="0"/>
              <a:t>-    Dépenses justifiées via</a:t>
            </a:r>
            <a:r>
              <a:rPr lang="fr-FR" i="1" dirty="0" smtClean="0"/>
              <a:t> </a:t>
            </a:r>
            <a:r>
              <a:rPr lang="fr-FR" dirty="0" smtClean="0"/>
              <a:t>la méthode des </a:t>
            </a:r>
            <a:r>
              <a:rPr lang="fr-FR" b="1" dirty="0" smtClean="0"/>
              <a:t>coûts simplifiés</a:t>
            </a:r>
          </a:p>
          <a:p>
            <a:r>
              <a:rPr lang="fr-FR" dirty="0" smtClean="0"/>
              <a:t>-    Conservation des pièces originales</a:t>
            </a:r>
          </a:p>
          <a:p>
            <a:pPr lvl="0"/>
            <a:endParaRPr lang="fr-FR" dirty="0" smtClean="0">
              <a:solidFill>
                <a:srgbClr val="95C11F"/>
              </a:solidFill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 reals efectivament </a:t>
            </a:r>
            <a:r>
              <a:rPr lang="ca-ES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consumides i pagades</a:t>
            </a:r>
            <a:endParaRPr lang="fr-FR" sz="11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 en forma </a:t>
            </a:r>
            <a:r>
              <a:rPr lang="ca-ES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d’aportacions en espècie o d’amortitzacions</a:t>
            </a:r>
            <a:endParaRPr lang="fr-FR" sz="11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 justificades mitjançant el mètode dels </a:t>
            </a:r>
            <a:r>
              <a:rPr lang="ca-ES" sz="11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costos simplificats</a:t>
            </a:r>
            <a:endParaRPr lang="fr-FR" sz="11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1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Conservació dels documents originals</a:t>
            </a:r>
            <a:endParaRPr lang="fr-FR" sz="11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440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52751"/>
                </a:solidFill>
              </a:rPr>
              <a:t>• Méthode 1 sur la base d’un taux forfaitaire appliqué à toutes les autres dépenses directes du projet concerné, autres que les frais de</a:t>
            </a:r>
            <a:r>
              <a:rPr lang="fr-FR" b="1" dirty="0" smtClean="0">
                <a:solidFill>
                  <a:srgbClr val="252751"/>
                </a:solidFill>
              </a:rPr>
              <a:t> </a:t>
            </a:r>
            <a:r>
              <a:rPr lang="fr-FR" dirty="0" smtClean="0">
                <a:solidFill>
                  <a:srgbClr val="252751"/>
                </a:solidFill>
              </a:rPr>
              <a:t>personnel, de bureau et d’administration.</a:t>
            </a:r>
          </a:p>
          <a:p>
            <a:r>
              <a:rPr lang="fr-FR" dirty="0" smtClean="0">
                <a:solidFill>
                  <a:srgbClr val="252751"/>
                </a:solidFill>
              </a:rPr>
              <a:t>• Méthode 2 sur la base d’un coût horaire déterminé avant le début du projet</a:t>
            </a:r>
          </a:p>
          <a:p>
            <a:r>
              <a:rPr lang="fr-FR" dirty="0" smtClean="0">
                <a:solidFill>
                  <a:srgbClr val="252751"/>
                </a:solidFill>
              </a:rPr>
              <a:t>• Méthode 3 sur la base des frais de personnel réellement encourus et décaissés</a:t>
            </a:r>
          </a:p>
          <a:p>
            <a:pPr lvl="0"/>
            <a:endParaRPr lang="fr-FR" dirty="0" smtClean="0"/>
          </a:p>
          <a:p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Mètode 1 sobre la base d’una taxa fixa aplicada a totes les altres despeses directes del projecte en qüestió, que no siguin despeses de personal, d’oficina ni d’administració.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Mètode 2 sobre la base d’una tarifa per hora determinada abans de l’inici del projecte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Mètode 3 sobre la base de les despeses de personal realment consumides i desembossades</a:t>
            </a:r>
            <a:endParaRPr lang="fr-FR" sz="1200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200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200" b="1" dirty="0" smtClean="0">
                <a:solidFill>
                  <a:srgbClr val="252751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justification des frais de personnel</a:t>
            </a:r>
          </a:p>
          <a:p>
            <a:pPr>
              <a:spcAft>
                <a:spcPts val="1200"/>
              </a:spcAft>
            </a:pPr>
            <a:r>
              <a:rPr lang="fr-FR" sz="1200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2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justificació</a:t>
            </a:r>
            <a:r>
              <a:rPr lang="fr-FR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les </a:t>
            </a:r>
            <a:r>
              <a:rPr lang="fr-FR" sz="12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sz="1200" b="1" dirty="0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1200" b="1" dirty="0" err="1" smtClean="0">
                <a:solidFill>
                  <a:srgbClr val="95C11F"/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endParaRPr lang="fr-FR" sz="1200" b="1" dirty="0" smtClean="0">
              <a:solidFill>
                <a:srgbClr val="95C11F"/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06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259F5-44A7-1F4B-B28B-368307A17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4A2DAF-B902-6C4F-A35A-7E5200F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507989-C815-DC41-AA49-8B1FBB44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E2CA3C-1C92-4185-9F9B-D52F9B1E38FF}" type="datetime">
              <a:rPr lang="es-ES" spc="-1" smtClean="0">
                <a:solidFill>
                  <a:srgbClr val="8B8B8B"/>
                </a:solidFill>
              </a:rPr>
              <a:pPr/>
              <a:t>24/04/2024</a:t>
            </a:fld>
            <a:endParaRPr lang="es-ES" spc="-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B527D6-E2DC-124A-93DD-BA002040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spc="-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089029-4C72-4B4A-82FF-2A264817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2CCFC9-99C6-4A16-88F1-CCFBC6DFDB2A}" type="slidenum">
              <a:rPr lang="es-ES" spc="-1" smtClean="0">
                <a:solidFill>
                  <a:srgbClr val="8B8B8B"/>
                </a:solidFill>
              </a:rPr>
              <a:pPr/>
              <a:t>‹N°›</a:t>
            </a:fld>
            <a:endParaRPr lang="es-ES" spc="-1" dirty="0"/>
          </a:p>
        </p:txBody>
      </p:sp>
    </p:spTree>
    <p:extLst>
      <p:ext uri="{BB962C8B-B14F-4D97-AF65-F5344CB8AC3E}">
        <p14:creationId xmlns:p14="http://schemas.microsoft.com/office/powerpoint/2010/main" val="164720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9C5C6-BBF5-A043-A002-46C51EE7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08" y="365125"/>
            <a:ext cx="8962292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B34BE-9245-2041-81B9-3FE1A095D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7BA5BB-1D60-0947-9C97-6F0DC5C7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24/04/2024</a:t>
            </a:fld>
            <a:endParaRPr lang="es-ES" sz="1200" b="0" strike="noStrike" spc="-1" dirty="0">
              <a:latin typeface="Times New Roman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9DF75-862A-FD43-A4E8-6D7A264C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spc="-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5A7C4-D16F-7840-ADF3-442EB6C3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600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5824A-EEE8-B645-AF63-18E1F633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E0E3E6-DEB1-3647-84B5-B8CE7D165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824562B-10C7-544B-9659-E22AB21A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E2CA3C-1C92-4185-9F9B-D52F9B1E38FF}" type="datetime">
              <a:rPr lang="es-ES" spc="-1" smtClean="0">
                <a:solidFill>
                  <a:srgbClr val="8B8B8B"/>
                </a:solidFill>
              </a:rPr>
              <a:pPr/>
              <a:t>24/04/2024</a:t>
            </a:fld>
            <a:endParaRPr lang="es-ES" spc="-1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0F14564D-E2BB-6D48-A379-FD19D1AE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2CCFC9-99C6-4A16-88F1-CCFBC6DFDB2A}" type="slidenum">
              <a:rPr lang="es-ES" spc="-1" smtClean="0">
                <a:solidFill>
                  <a:srgbClr val="8B8B8B"/>
                </a:solidFill>
              </a:rPr>
              <a:pPr/>
              <a:t>‹N°›</a:t>
            </a:fld>
            <a:endParaRPr lang="es-ES" spc="-1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521C920E-D5D5-DF41-8E52-9771D573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spc="-1" dirty="0"/>
          </a:p>
        </p:txBody>
      </p:sp>
    </p:spTree>
    <p:extLst>
      <p:ext uri="{BB962C8B-B14F-4D97-AF65-F5344CB8AC3E}">
        <p14:creationId xmlns:p14="http://schemas.microsoft.com/office/powerpoint/2010/main" val="41158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51BF4-9702-AF44-BDD1-B9416B27C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86098-1495-0D41-A71D-88C85BD89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446765-F008-9A47-8E5E-588698CDA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291B07-E894-E240-A430-E4C4E4E6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24/04/2024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ABE4B6-5BEC-E048-A05D-FCF3BCCC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738EC5-4ECA-1148-8B0F-BCB2EA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250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72E032-BDFC-2D48-8F4E-713CC464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24/04/2024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815978-11F0-A34E-8F7F-A95512D3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B9663E-00FC-6445-8B5C-2F0F15EB6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112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AAB3BA-9FE9-764B-AE15-D93F553F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4EED25-AC63-D445-8123-FF6DA07C8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E33062-EAA5-0F43-A79F-E03EA5D88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24/04/2024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987E59-C501-5647-98BA-6A13556D8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494D95-8F55-654A-92C1-3365C8BC2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84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222751"/>
          </a:solidFill>
          <a:latin typeface="Poppins" panose="00000500000000000000" pitchFamily="2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oppins" panose="00000500000000000000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courrier@euroregio-epm.eu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://www.euroregio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5521" y="3039188"/>
            <a:ext cx="6766088" cy="9427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5300" b="1" dirty="0" smtClean="0">
                <a:solidFill>
                  <a:srgbClr val="252751"/>
                </a:solidFill>
              </a:rPr>
              <a:t>G</a:t>
            </a:r>
            <a:r>
              <a:rPr lang="fr-FR" sz="4900" b="1" dirty="0" err="1" smtClean="0">
                <a:solidFill>
                  <a:srgbClr val="252751"/>
                </a:solidFill>
              </a:rPr>
              <a:t>uide</a:t>
            </a:r>
            <a:r>
              <a:rPr lang="fr-FR" sz="4900" b="1" dirty="0" smtClean="0">
                <a:solidFill>
                  <a:srgbClr val="252751"/>
                </a:solidFill>
              </a:rPr>
              <a:t> subvention</a:t>
            </a:r>
            <a:endParaRPr lang="es-ES" sz="3600" b="1" dirty="0">
              <a:solidFill>
                <a:srgbClr val="252751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5103846" y="4086508"/>
            <a:ext cx="6480628" cy="95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fr-FR" sz="4900" b="1" dirty="0" err="1" smtClean="0">
                <a:solidFill>
                  <a:srgbClr val="95C11F"/>
                </a:solidFill>
                <a:ea typeface="+mj-ea"/>
              </a:rPr>
              <a:t>Guia</a:t>
            </a:r>
            <a:r>
              <a:rPr lang="fr-FR" sz="4900" b="1" dirty="0" smtClean="0">
                <a:solidFill>
                  <a:srgbClr val="95C11F"/>
                </a:solidFill>
                <a:ea typeface="+mj-ea"/>
              </a:rPr>
              <a:t> </a:t>
            </a:r>
            <a:r>
              <a:rPr lang="fr-FR" sz="4900" b="1" dirty="0" err="1" smtClean="0">
                <a:solidFill>
                  <a:srgbClr val="95C11F"/>
                </a:solidFill>
                <a:ea typeface="+mj-ea"/>
              </a:rPr>
              <a:t>subvencions</a:t>
            </a:r>
            <a:endParaRPr lang="fr-FR" sz="4900" b="1" dirty="0">
              <a:solidFill>
                <a:srgbClr val="95C11F"/>
              </a:solidFill>
              <a:ea typeface="+mj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13728" y="5794594"/>
            <a:ext cx="3921266" cy="395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a-ES" b="1" dirty="0" smtClean="0">
                <a:latin typeface="+mj-lt"/>
              </a:rPr>
              <a:t>Webinaire | 25/04/24 | Webinari</a:t>
            </a:r>
            <a:endParaRPr lang="fr-FR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492" y="114475"/>
            <a:ext cx="2610064" cy="2610064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679533" y="1991868"/>
            <a:ext cx="4293475" cy="942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Poppins" panose="000005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a-ES" b="1" dirty="0" smtClean="0">
                <a:solidFill>
                  <a:srgbClr val="1770A1"/>
                </a:solidFill>
              </a:rPr>
              <a:t>#APC23</a:t>
            </a:r>
            <a:endParaRPr lang="es-ES" sz="4400" b="1" dirty="0">
              <a:solidFill>
                <a:srgbClr val="177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54" y="3039397"/>
            <a:ext cx="112741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rais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bureau et frais administratifs 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pris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compte à hauteur de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7 % des 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dépenses directes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éligibles.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Forfait couvrant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l’ensemble des frais de bureau et frais administratifs 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indirects.</a:t>
            </a:r>
            <a:endParaRPr lang="fr-FR" sz="1600" dirty="0" smtClean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d’oficina i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administratives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cobertes fins al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7 % de les despeses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directes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elegibles.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Taxa que cobreix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totes les despeses d’oficina i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administratives indirectes.</a:t>
            </a:r>
            <a:endParaRPr lang="fr-FR" sz="1600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0318" y="1349946"/>
            <a:ext cx="8818440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b="1" dirty="0" smtClean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4. </a:t>
            </a: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F</a:t>
            </a:r>
            <a:r>
              <a:rPr lang="fr-FR" sz="2800" b="1" dirty="0" smtClean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rais </a:t>
            </a: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de bureau et frais administratifs</a:t>
            </a: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4.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Despeses</a:t>
            </a:r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>
                <a:solidFill>
                  <a:srgbClr val="95C11F"/>
                </a:solidFill>
                <a:latin typeface="+mj-lt"/>
              </a:rPr>
              <a:t>d’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oficina</a:t>
            </a:r>
            <a:r>
              <a:rPr lang="fr-FR" sz="2800" dirty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i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despeses</a:t>
            </a:r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>
                <a:solidFill>
                  <a:srgbClr val="95C11F"/>
                </a:solidFill>
                <a:latin typeface="+mj-lt"/>
              </a:rPr>
              <a:t>administratives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3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54" y="2394827"/>
            <a:ext cx="11274107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>
              <a:solidFill>
                <a:srgbClr val="252751"/>
              </a:solidFill>
              <a:latin typeface="+mj-lt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Déplacement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nécessaire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 projet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respectant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principe d’économie et de proportionnalité. </a:t>
            </a:r>
            <a:endParaRPr lang="fr-FR" sz="1600" b="1" dirty="0" smtClean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</a:pP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Fournir les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informations sur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destination,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durée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1600" dirty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Desplaçament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necessari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 al projecte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respecti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principi d’estalvi i proporcionalitat.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Caldrà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especificar la informació sobre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seva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destinació,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durada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finalitat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1600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Frais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déplacement et d’hébergement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éligibles si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réalisés et pris en charge par la structure bénéficiaire. Seuls les coûts directs sont éligibles.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desplaçament i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allotjament elegibles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realitzades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pagades per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l’estructura beneficiària. Només els costs directes són elegibles.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5337" y="1124205"/>
            <a:ext cx="892103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28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5</a:t>
            </a:r>
            <a:r>
              <a:rPr lang="fr-FR" sz="2800" b="1" dirty="0" smtClean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. Les frais </a:t>
            </a:r>
            <a:r>
              <a:rPr lang="fr-FR" sz="28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de déplacement et d’hébergement</a:t>
            </a:r>
          </a:p>
          <a:p>
            <a:pPr lvl="0"/>
            <a:r>
              <a:rPr lang="fr-FR" sz="2800" dirty="0" smtClean="0">
                <a:solidFill>
                  <a:srgbClr val="95C11F"/>
                </a:solidFill>
              </a:rPr>
              <a:t>5. </a:t>
            </a:r>
            <a:r>
              <a:rPr lang="ca-ES" sz="2800" dirty="0">
                <a:solidFill>
                  <a:srgbClr val="95C11F"/>
                </a:solidFill>
              </a:rPr>
              <a:t>L</a:t>
            </a:r>
            <a:r>
              <a:rPr lang="ca-ES" sz="2800" dirty="0" smtClean="0">
                <a:solidFill>
                  <a:srgbClr val="95C11F"/>
                </a:solidFill>
              </a:rPr>
              <a:t>es </a:t>
            </a:r>
            <a:r>
              <a:rPr lang="ca-ES" sz="2800" dirty="0">
                <a:solidFill>
                  <a:srgbClr val="95C11F"/>
                </a:solidFill>
              </a:rPr>
              <a:t>despeses de desplaçament i d’allotjament</a:t>
            </a:r>
            <a:endParaRPr lang="fr-FR" sz="2800" dirty="0">
              <a:solidFill>
                <a:srgbClr val="95C1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3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54" y="3369799"/>
            <a:ext cx="112741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Catégorie regroupant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dépenses directes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lien avec le projet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services et d‘expertises externes 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 fournies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 le partenaire du projet lui-même,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mais par un prestataire externe (établissement de droit public ou privé ou personne physique) sur la base d’un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 contractuel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d’une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convention écrite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d’une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facture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 d’un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formulaire de remboursement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Categoria que agrupa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despeses directes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relacionades amb el projecte de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serveis i de coneixements externs que no pot subministrar directament el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soci del projecte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sinó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proveïdor extern (organisme públic o privat o persona física) en base a un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 contractual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un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conveni per escrit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una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factura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un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formulari de reemborsament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2505" y="1571358"/>
            <a:ext cx="9716121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2400" b="1" dirty="0" smtClean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6. </a:t>
            </a:r>
            <a:r>
              <a:rPr lang="fr-FR" sz="24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F</a:t>
            </a:r>
            <a:r>
              <a:rPr lang="fr-FR" sz="2400" b="1" dirty="0" smtClean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rais liés à </a:t>
            </a:r>
            <a:r>
              <a:rPr lang="fr-FR" sz="24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des compétences et services externes</a:t>
            </a:r>
          </a:p>
          <a:p>
            <a:r>
              <a:rPr lang="fr-FR" sz="2400" dirty="0" smtClean="0">
                <a:solidFill>
                  <a:srgbClr val="95C11F"/>
                </a:solidFill>
              </a:rPr>
              <a:t>6. </a:t>
            </a:r>
            <a:r>
              <a:rPr lang="ca-ES" sz="2400" dirty="0" smtClean="0">
                <a:solidFill>
                  <a:srgbClr val="95C11F"/>
                </a:solidFill>
              </a:rPr>
              <a:t>Despeses </a:t>
            </a:r>
            <a:r>
              <a:rPr lang="ca-ES" sz="2400" dirty="0">
                <a:solidFill>
                  <a:srgbClr val="95C11F"/>
                </a:solidFill>
              </a:rPr>
              <a:t>relacionades amb </a:t>
            </a:r>
            <a:r>
              <a:rPr lang="ca-ES" sz="2400" dirty="0" smtClean="0">
                <a:solidFill>
                  <a:srgbClr val="95C11F"/>
                </a:solidFill>
              </a:rPr>
              <a:t>competències </a:t>
            </a:r>
            <a:r>
              <a:rPr lang="ca-ES" sz="2400" dirty="0">
                <a:solidFill>
                  <a:srgbClr val="95C11F"/>
                </a:solidFill>
              </a:rPr>
              <a:t>i serveis externs</a:t>
            </a:r>
            <a:endParaRPr lang="fr-FR" sz="2400" dirty="0">
              <a:solidFill>
                <a:srgbClr val="95C11F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691" y="2325732"/>
            <a:ext cx="1116972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Dépenses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engagées dans une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opération d’acquisition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location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 de 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crédit-bail </a:t>
            </a:r>
            <a:endParaRPr lang="fr-FR" sz="1600" dirty="0" smtClean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</a:pP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fr-FR" sz="1600" i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Seuls </a:t>
            </a:r>
            <a:r>
              <a:rPr lang="fr-FR" sz="1600" i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coûts directs sont </a:t>
            </a:r>
            <a:r>
              <a:rPr lang="fr-FR" sz="1600" i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éligibles</a:t>
            </a:r>
            <a:endParaRPr lang="fr-FR" sz="1600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implicades en una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operació d’adquisició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lloguer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arrendament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financer</a:t>
            </a:r>
          </a:p>
          <a:p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ca-ES" sz="1600" i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Només </a:t>
            </a:r>
            <a:r>
              <a:rPr lang="ca-ES" sz="1600" i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els costs directes són </a:t>
            </a:r>
            <a:r>
              <a:rPr lang="ca-ES" sz="1600" i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elegibles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ca-ES" sz="1600" b="1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Seules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dépenses d’équipement qui ont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lien direct avec la réalisation du projet et nécessaires à la réalisation du projet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sont 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éligibles</a:t>
            </a:r>
            <a:endParaRPr lang="fr-FR" sz="1600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dépenses d’équipement sont soumises au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respect des règles en matière de marchés publics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(voir chapitre </a:t>
            </a:r>
            <a:r>
              <a:rPr lang="fr-FR" sz="1600" i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 Marchés publics </a:t>
            </a:r>
            <a:r>
              <a:rPr lang="fr-FR" sz="1600" i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600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Només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despeses d’equipament que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estan directament vinculades amb la realització del projecte i són necessàries per a la realització del projecte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són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elegibles</a:t>
            </a:r>
            <a:endParaRPr lang="fr-FR" sz="1600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d’equipament estan sotmeses al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compliment de les normes relacionades amb les contractacions públiques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(consulteu capítol </a:t>
            </a:r>
            <a:r>
              <a:rPr lang="ca-ES" sz="1600" i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«Contractacions públiques</a:t>
            </a:r>
            <a:r>
              <a:rPr lang="ca-ES" sz="1600" i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600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Règles spécifiques aux charges d’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amortissement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Normes específiques pel que fa als canvis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d'amortització </a:t>
            </a:r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49366" y="1025237"/>
            <a:ext cx="506260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7</a:t>
            </a:r>
            <a:r>
              <a:rPr lang="fr-FR" sz="2800" b="1" dirty="0" smtClean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. </a:t>
            </a:r>
            <a:r>
              <a:rPr lang="fr-FR" sz="2800" b="1" dirty="0" smtClean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Dépenses </a:t>
            </a: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d’équipement</a:t>
            </a:r>
          </a:p>
          <a:p>
            <a:pPr lvl="0"/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7. </a:t>
            </a:r>
            <a:r>
              <a:rPr lang="ca-ES" sz="2800" dirty="0" smtClean="0">
                <a:solidFill>
                  <a:srgbClr val="95C11F"/>
                </a:solidFill>
                <a:latin typeface="+mj-lt"/>
              </a:rPr>
              <a:t>Despeses </a:t>
            </a:r>
            <a:r>
              <a:rPr lang="ca-ES" sz="2800" dirty="0">
                <a:solidFill>
                  <a:srgbClr val="95C11F"/>
                </a:solidFill>
                <a:latin typeface="+mj-lt"/>
              </a:rPr>
              <a:t>d’equipament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671" y="2213300"/>
            <a:ext cx="112741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1600" dirty="0">
              <a:solidFill>
                <a:srgbClr val="25275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épenses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sous-traitance 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éligibles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liées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directement à l’opération.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subcontractació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elegibles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estan directament vinculades amb l’operació.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b="1" dirty="0" smtClean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Justificatifs à 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fournir :</a:t>
            </a:r>
            <a:endParaRPr lang="fr-FR" sz="1600" b="1" dirty="0">
              <a:solidFill>
                <a:srgbClr val="25275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•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Preuve de la sous-traitance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•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Copies des factures ou pièces de valeur comptable probantes équivalentes ou, le cas échéant, </a:t>
            </a:r>
            <a:r>
              <a:rPr lang="fr-FR" sz="1600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preuve </a:t>
            </a:r>
            <a:r>
              <a:rPr lang="fr-FR" sz="1600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 renoncement au paiement direct par les sous-traitants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b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Justificants a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presentar: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•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Prova de la subcontractació</a:t>
            </a:r>
            <a:endParaRPr lang="fr-FR" sz="1600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•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Còpia de les factures o documents de valor comptable equivalents o, si es dona el cas, prova de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la renúncia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 pagament directe per part dels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subcontractistes</a:t>
            </a:r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76178" y="1025237"/>
            <a:ext cx="797205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2800" b="1" dirty="0" smtClean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8. </a:t>
            </a:r>
            <a:r>
              <a:rPr lang="fr-FR" sz="28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Règles spécifiques à la sous-traitance</a:t>
            </a:r>
            <a:endParaRPr lang="fr-FR" sz="2800" b="1" dirty="0">
              <a:solidFill>
                <a:srgbClr val="95C11F"/>
              </a:solidFill>
              <a:ea typeface="+mj-ea"/>
              <a:cs typeface="Arial" panose="020B0604020202020204" pitchFamily="34" charset="0"/>
            </a:endParaRPr>
          </a:p>
          <a:p>
            <a:pPr lvl="0"/>
            <a:r>
              <a:rPr lang="fr-FR" sz="2800" dirty="0">
                <a:solidFill>
                  <a:srgbClr val="95C11F"/>
                </a:solidFill>
              </a:rPr>
              <a:t>8</a:t>
            </a:r>
            <a:r>
              <a:rPr lang="fr-FR" sz="2800" dirty="0" smtClean="0">
                <a:solidFill>
                  <a:srgbClr val="95C11F"/>
                </a:solidFill>
              </a:rPr>
              <a:t>. </a:t>
            </a:r>
            <a:r>
              <a:rPr lang="ca-ES" sz="2800" dirty="0">
                <a:solidFill>
                  <a:srgbClr val="95C11F"/>
                </a:solidFill>
              </a:rPr>
              <a:t>Normes específiques de subcontractació</a:t>
            </a:r>
            <a:endParaRPr lang="fr-FR" sz="2800" dirty="0">
              <a:solidFill>
                <a:srgbClr val="95C11F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5183" y="865762"/>
            <a:ext cx="6663447" cy="783156"/>
          </a:xfr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bg1"/>
                </a:solidFill>
                <a:latin typeface="+mj-lt"/>
              </a:rPr>
              <a:t>Merci de votre </a:t>
            </a:r>
            <a:r>
              <a:rPr lang="fr-FR" b="1" dirty="0" smtClean="0">
                <a:solidFill>
                  <a:schemeClr val="bg1"/>
                </a:solidFill>
                <a:latin typeface="+mj-lt"/>
              </a:rPr>
              <a:t>participation</a:t>
            </a:r>
            <a:endParaRPr lang="fr-FR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4261" y="2507053"/>
            <a:ext cx="4562475" cy="17543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dirty="0">
              <a:solidFill>
                <a:srgbClr val="252751"/>
              </a:solidFill>
            </a:endParaRPr>
          </a:p>
          <a:p>
            <a:pPr algn="ctr"/>
            <a:r>
              <a:rPr lang="es-ES" dirty="0" err="1" smtClean="0">
                <a:solidFill>
                  <a:srgbClr val="252751"/>
                </a:solidFill>
              </a:rPr>
              <a:t>Eurorégion</a:t>
            </a:r>
            <a:r>
              <a:rPr lang="es-ES" dirty="0" smtClean="0">
                <a:solidFill>
                  <a:srgbClr val="252751"/>
                </a:solidFill>
              </a:rPr>
              <a:t> </a:t>
            </a:r>
            <a:r>
              <a:rPr lang="es-ES" dirty="0" err="1" smtClean="0">
                <a:solidFill>
                  <a:srgbClr val="252751"/>
                </a:solidFill>
              </a:rPr>
              <a:t>Pyrénées-Méditerrannée</a:t>
            </a:r>
            <a:r>
              <a:rPr lang="es-ES" dirty="0" smtClean="0">
                <a:solidFill>
                  <a:srgbClr val="252751"/>
                </a:solidFill>
              </a:rPr>
              <a:t> </a:t>
            </a:r>
            <a:endParaRPr lang="es-ES" dirty="0">
              <a:solidFill>
                <a:srgbClr val="252751"/>
              </a:solidFill>
            </a:endParaRPr>
          </a:p>
          <a:p>
            <a:pPr algn="ctr"/>
            <a:r>
              <a:rPr lang="es-ES" dirty="0" smtClean="0">
                <a:solidFill>
                  <a:srgbClr val="252751"/>
                </a:solidFill>
                <a:hlinkClick r:id="rId3"/>
              </a:rPr>
              <a:t>courrier@euroregio-epm.eu</a:t>
            </a:r>
            <a:r>
              <a:rPr lang="es-ES" dirty="0" smtClean="0">
                <a:solidFill>
                  <a:srgbClr val="252751"/>
                </a:solidFill>
              </a:rPr>
              <a:t>  </a:t>
            </a:r>
            <a:endParaRPr lang="es-ES" dirty="0">
              <a:solidFill>
                <a:srgbClr val="252751"/>
              </a:solidFill>
            </a:endParaRPr>
          </a:p>
          <a:p>
            <a:pPr algn="ctr"/>
            <a:r>
              <a:rPr lang="es-ES" dirty="0" err="1" smtClean="0">
                <a:solidFill>
                  <a:srgbClr val="252751"/>
                </a:solidFill>
              </a:rPr>
              <a:t>Tél</a:t>
            </a:r>
            <a:r>
              <a:rPr lang="es-ES" dirty="0" smtClean="0">
                <a:solidFill>
                  <a:srgbClr val="252751"/>
                </a:solidFill>
              </a:rPr>
              <a:t>. : </a:t>
            </a:r>
            <a:r>
              <a:rPr lang="es-ES" dirty="0">
                <a:solidFill>
                  <a:srgbClr val="252751"/>
                </a:solidFill>
              </a:rPr>
              <a:t>+33 448 22 22 </a:t>
            </a:r>
            <a:r>
              <a:rPr lang="es-ES" dirty="0" smtClean="0">
                <a:solidFill>
                  <a:srgbClr val="252751"/>
                </a:solidFill>
              </a:rPr>
              <a:t>34</a:t>
            </a:r>
          </a:p>
          <a:p>
            <a:pPr algn="ctr"/>
            <a:r>
              <a:rPr lang="en-US" u="sng" dirty="0" smtClean="0">
                <a:solidFill>
                  <a:srgbClr val="252751"/>
                </a:solidFill>
                <a:hlinkClick r:id="rId4"/>
              </a:rPr>
              <a:t>www.euroregio.eu</a:t>
            </a:r>
            <a:r>
              <a:rPr lang="fr-FR" dirty="0" smtClean="0">
                <a:solidFill>
                  <a:srgbClr val="252751"/>
                </a:solidFill>
              </a:rPr>
              <a:t> </a:t>
            </a:r>
            <a:endParaRPr lang="fr-FR" dirty="0" smtClean="0">
              <a:solidFill>
                <a:srgbClr val="252751"/>
              </a:solidFill>
            </a:endParaRPr>
          </a:p>
          <a:p>
            <a:pPr algn="ctr"/>
            <a:endParaRPr lang="es-ES" dirty="0" smtClean="0">
              <a:solidFill>
                <a:srgbClr val="252751"/>
              </a:solidFill>
            </a:endParaRPr>
          </a:p>
        </p:txBody>
      </p:sp>
      <p:pic>
        <p:nvPicPr>
          <p:cNvPr id="9" name="Image 8" descr="File:Linkedin Shiny Icon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805" y="4855029"/>
            <a:ext cx="942975" cy="9429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137951" y="5921830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</a:rPr>
              <a:t>euroregionpm</a:t>
            </a:r>
            <a:endParaRPr lang="fr-FR" dirty="0">
              <a:solidFill>
                <a:srgbClr val="25275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34996" y="5826740"/>
            <a:ext cx="3312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err="1">
                <a:solidFill>
                  <a:srgbClr val="252751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Eurorégion</a:t>
            </a:r>
            <a:r>
              <a:rPr lang="fr-FR" sz="1400" dirty="0">
                <a:solidFill>
                  <a:srgbClr val="252751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Pyrénées Méditerranée – </a:t>
            </a:r>
            <a:r>
              <a:rPr lang="ca-ES" sz="1400" dirty="0">
                <a:solidFill>
                  <a:srgbClr val="252751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Euroregió Pirineus Mediterrània</a:t>
            </a:r>
            <a:endParaRPr lang="fr-FR" sz="1400" dirty="0">
              <a:solidFill>
                <a:srgbClr val="25275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73331" y="5920629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252751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@</a:t>
            </a:r>
            <a:r>
              <a:rPr lang="en-GB" dirty="0" err="1">
                <a:solidFill>
                  <a:srgbClr val="252751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Euroregion</a:t>
            </a:r>
            <a:endParaRPr lang="fr-FR" dirty="0">
              <a:solidFill>
                <a:srgbClr val="252751"/>
              </a:solidFill>
            </a:endParaRPr>
          </a:p>
        </p:txBody>
      </p:sp>
      <p:pic>
        <p:nvPicPr>
          <p:cNvPr id="1026" name="Picture 2" descr="Twitter X Logo PNG Vector (AI, EPS, PDF, SVG) Free Downloa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868" y="4825049"/>
            <a:ext cx="1065600" cy="10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8158" y="4734881"/>
            <a:ext cx="1155768" cy="115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978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814" y="2133630"/>
            <a:ext cx="11907186" cy="969496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Principes généraux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……………………………………………………….…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ca-ES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Principes spécifiques</a:t>
            </a:r>
            <a:r>
              <a:rPr lang="ca-ES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......................................................... </a:t>
            </a:r>
            <a:r>
              <a:rPr lang="ca-ES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252751"/>
                </a:solidFill>
                <a:cs typeface="Arial" panose="020B0604020202020204" pitchFamily="34" charset="0"/>
              </a:rPr>
              <a:t>Règles d’éligibilité relatives aux frais de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personnel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…. 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252751"/>
                </a:solidFill>
                <a:cs typeface="Arial" panose="020B0604020202020204" pitchFamily="34" charset="0"/>
              </a:rPr>
              <a:t>F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rais </a:t>
            </a:r>
            <a:r>
              <a:rPr lang="fr-FR" sz="1600" b="1" dirty="0">
                <a:solidFill>
                  <a:srgbClr val="252751"/>
                </a:solidFill>
                <a:cs typeface="Arial" panose="020B0604020202020204" pitchFamily="34" charset="0"/>
              </a:rPr>
              <a:t>de bureau et frais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administratifs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….…………………….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Frais </a:t>
            </a:r>
            <a:r>
              <a:rPr lang="fr-FR" sz="1600" b="1" dirty="0">
                <a:solidFill>
                  <a:srgbClr val="252751"/>
                </a:solidFill>
                <a:cs typeface="Arial" panose="020B0604020202020204" pitchFamily="34" charset="0"/>
              </a:rPr>
              <a:t>de déplacement et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d’hébergement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…………………...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11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Frais </a:t>
            </a:r>
            <a:r>
              <a:rPr lang="fr-FR" sz="1600" b="1" dirty="0">
                <a:solidFill>
                  <a:srgbClr val="252751"/>
                </a:solidFill>
                <a:cs typeface="Arial" panose="020B0604020202020204" pitchFamily="34" charset="0"/>
              </a:rPr>
              <a:t>liés au recours à des compétences et services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externes……………………………………………………………………………. 12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Dépenses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d’équipement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………………………….…………………….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13</a:t>
            </a: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252751"/>
                </a:solidFill>
                <a:cs typeface="Arial" panose="020B0604020202020204" pitchFamily="34" charset="0"/>
              </a:rPr>
              <a:t>Règles spécifiques à la </a:t>
            </a:r>
            <a:r>
              <a:rPr lang="fr-FR" sz="1600" b="1" dirty="0" smtClean="0">
                <a:solidFill>
                  <a:srgbClr val="252751"/>
                </a:solidFill>
                <a:cs typeface="Arial" panose="020B0604020202020204" pitchFamily="34" charset="0"/>
              </a:rPr>
              <a:t>sous-traitance………………………. 14</a:t>
            </a:r>
          </a:p>
          <a:p>
            <a:endParaRPr lang="fr-FR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ca-ES" sz="1600" b="1" dirty="0" smtClean="0">
              <a:solidFill>
                <a:srgbClr val="252751"/>
              </a:solidFill>
              <a:cs typeface="Arial" panose="020B0604020202020204" pitchFamily="34" charset="0"/>
            </a:endParaRPr>
          </a:p>
          <a:p>
            <a:endParaRPr lang="fr-FR" sz="1600" b="1" dirty="0">
              <a:solidFill>
                <a:srgbClr val="252751"/>
              </a:solidFill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Principis generals................................................................. 3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Principis específics............................................................... 6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Normes d’elegibilitat relatives a les despeses de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personal.................................................................................. 9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pt-BR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d’oficina i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administratives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pt-BR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desplaçament i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d’allotjament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....................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pt-BR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relacionades amb l’ús de competències i serveis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externs...................................................................... 12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d’equipament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.....................................................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Normes específiques de </a:t>
            </a:r>
            <a:r>
              <a:rPr lang="pt-BR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subcontractació...................... 14</a:t>
            </a:r>
            <a:endParaRPr lang="pt-B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B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ca-ES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ca-ES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ca-ES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b="1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83854" y="1025237"/>
            <a:ext cx="3698448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2800" b="1" dirty="0" smtClean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Table des matières</a:t>
            </a:r>
            <a:endParaRPr lang="fr-FR" sz="2800" b="1" dirty="0">
              <a:solidFill>
                <a:srgbClr val="252751"/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Índex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 smtClean="0"/>
              <a:t/>
            </a:r>
            <a:br>
              <a:rPr lang="ca-ES" dirty="0" smtClean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4452" y="2287557"/>
            <a:ext cx="1069961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Cadre règlementaire: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communautaire et national +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critères fixés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 l’</a:t>
            </a:r>
            <a:r>
              <a:rPr lang="fr-FR" sz="1600" dirty="0" err="1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spcAft>
                <a:spcPts val="400"/>
              </a:spcAft>
            </a:pP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*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Aspects non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couverts par les textes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règles nationales de l’Etat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partenaire qui réalise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dépenses.</a:t>
            </a:r>
            <a:r>
              <a:rPr lang="fr-FR" sz="1600" i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800" i="1" dirty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Marc reglamentari: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comunitari i nacional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 criteris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fixats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 l’Euroregió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a-ES" sz="1600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*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Aspectes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 no estan coberts pels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textos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 normes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nacionals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l’estat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 es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trobi el soci que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realitza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</a:p>
          <a:p>
            <a:pPr lvl="0">
              <a:spcAft>
                <a:spcPts val="0"/>
              </a:spcAft>
            </a:pPr>
            <a:endParaRPr lang="ca-ES" sz="1600" dirty="0" smtClean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u="sng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cas de </a:t>
            </a:r>
            <a:r>
              <a:rPr lang="fr-FR" sz="1600" u="sng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doute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éligibilité dépenses appréciée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1600" dirty="0" err="1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endParaRPr lang="fr-FR" sz="1600" dirty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u="sng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cas de </a:t>
            </a:r>
            <a:r>
              <a:rPr lang="ca-ES" sz="1600" u="sng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dubte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elegibilitat despeses avaluada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l’Euroregió</a:t>
            </a:r>
            <a:endParaRPr lang="fr-FR" sz="1600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guide évoluera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fonction des diverses règlementations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des règles spécifiques applicables aux subventions </a:t>
            </a:r>
            <a:r>
              <a:rPr lang="fr-FR" sz="1600" dirty="0" err="1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eurorégionales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Aquesta guia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evolucionarà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funció de les diverses reglamentacions i normes específiques aplicables a les subvencions euroregionals.</a:t>
            </a:r>
            <a:endParaRPr lang="fr-FR" sz="1600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83854" y="1025237"/>
            <a:ext cx="4273927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Principes généraux</a:t>
            </a: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1.  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Principis</a:t>
            </a:r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generals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179796"/>
            <a:ext cx="112741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52751"/>
                </a:solidFill>
              </a:rPr>
              <a:t>Les dépenses doivent /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b="1" dirty="0" err="1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han de:</a:t>
            </a:r>
            <a:endParaRPr lang="fr-FR" sz="1600" b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Etre </a:t>
            </a:r>
            <a:r>
              <a:rPr lang="fr-FR" b="1" dirty="0" smtClean="0">
                <a:solidFill>
                  <a:srgbClr val="252751"/>
                </a:solidFill>
              </a:rPr>
              <a:t>nécessaires </a:t>
            </a:r>
            <a:r>
              <a:rPr lang="fr-FR" dirty="0">
                <a:solidFill>
                  <a:srgbClr val="252751"/>
                </a:solidFill>
              </a:rPr>
              <a:t>pour la réalisation du projet</a:t>
            </a:r>
            <a:r>
              <a:rPr lang="fr-FR" b="1" dirty="0">
                <a:solidFill>
                  <a:srgbClr val="252751"/>
                </a:solidFill>
              </a:rPr>
              <a:t> 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Etre </a:t>
            </a:r>
            <a:r>
              <a:rPr lang="fr-FR" b="1" dirty="0" smtClean="0">
                <a:solidFill>
                  <a:srgbClr val="252751"/>
                </a:solidFill>
              </a:rPr>
              <a:t>prévues </a:t>
            </a:r>
            <a:r>
              <a:rPr lang="fr-FR" dirty="0">
                <a:solidFill>
                  <a:srgbClr val="252751"/>
                </a:solidFill>
              </a:rPr>
              <a:t>dans le dossier de candidature</a:t>
            </a:r>
            <a:r>
              <a:rPr lang="fr-FR" b="1" dirty="0">
                <a:solidFill>
                  <a:srgbClr val="252751"/>
                </a:solidFill>
              </a:rPr>
              <a:t> et </a:t>
            </a:r>
            <a:r>
              <a:rPr lang="fr-FR" b="1" dirty="0" smtClean="0">
                <a:solidFill>
                  <a:srgbClr val="252751"/>
                </a:solidFill>
              </a:rPr>
              <a:t>approuvées</a:t>
            </a:r>
            <a:r>
              <a:rPr lang="fr-FR" dirty="0" smtClean="0">
                <a:solidFill>
                  <a:srgbClr val="252751"/>
                </a:solidFill>
              </a:rPr>
              <a:t> </a:t>
            </a:r>
            <a:r>
              <a:rPr lang="fr-FR" dirty="0">
                <a:solidFill>
                  <a:srgbClr val="252751"/>
                </a:solidFill>
              </a:rPr>
              <a:t>dans la convention </a:t>
            </a:r>
            <a:r>
              <a:rPr lang="fr-FR" dirty="0" smtClean="0">
                <a:solidFill>
                  <a:srgbClr val="252751"/>
                </a:solidFill>
              </a:rPr>
              <a:t>du </a:t>
            </a:r>
            <a:r>
              <a:rPr lang="fr-FR" dirty="0">
                <a:solidFill>
                  <a:srgbClr val="252751"/>
                </a:solidFill>
              </a:rPr>
              <a:t>projet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Etablir clairement le </a:t>
            </a:r>
            <a:r>
              <a:rPr lang="fr-FR" b="1" dirty="0">
                <a:solidFill>
                  <a:srgbClr val="252751"/>
                </a:solidFill>
              </a:rPr>
              <a:t>lien avec les objectifs du </a:t>
            </a:r>
            <a:r>
              <a:rPr lang="fr-FR" b="1" dirty="0" smtClean="0">
                <a:solidFill>
                  <a:srgbClr val="252751"/>
                </a:solidFill>
              </a:rPr>
              <a:t>projet</a:t>
            </a:r>
            <a:endParaRPr lang="fr-FR" sz="500" b="1" dirty="0">
              <a:solidFill>
                <a:srgbClr val="252751"/>
              </a:solidFill>
            </a:endParaRPr>
          </a:p>
          <a:p>
            <a:pPr marL="285750" indent="-285750">
              <a:buFontTx/>
              <a:buChar char="-"/>
            </a:pP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 </a:t>
            </a:r>
            <a:r>
              <a:rPr lang="ca-ES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necessàries </a:t>
            </a:r>
            <a:r>
              <a:rPr lang="ca-ES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a la realització del </a:t>
            </a: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projecte </a:t>
            </a:r>
            <a:endParaRPr lang="ca-ES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Estar </a:t>
            </a:r>
            <a:r>
              <a:rPr lang="ca-ES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previstes</a:t>
            </a: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l’expedient de la candidatura </a:t>
            </a:r>
            <a:r>
              <a:rPr lang="ca-ES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a-ES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aprovades </a:t>
            </a:r>
            <a:r>
              <a:rPr lang="ca-ES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 conveni del </a:t>
            </a: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projecte</a:t>
            </a:r>
            <a:endParaRPr lang="fr-FR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Establir </a:t>
            </a:r>
            <a:r>
              <a:rPr lang="ca-ES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clarament la seva </a:t>
            </a:r>
            <a:r>
              <a:rPr lang="ca-ES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 amb els objectius del </a:t>
            </a:r>
            <a:r>
              <a:rPr lang="ca-ES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projecte</a:t>
            </a:r>
          </a:p>
          <a:p>
            <a:pPr marL="285750" lvl="0" indent="-285750">
              <a:buFontTx/>
              <a:buChar char="-"/>
            </a:pPr>
            <a:endParaRPr lang="ca-ES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endParaRPr lang="fr-FR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Etre </a:t>
            </a:r>
            <a:r>
              <a:rPr lang="fr-FR" dirty="0" smtClean="0">
                <a:solidFill>
                  <a:srgbClr val="252751"/>
                </a:solidFill>
              </a:rPr>
              <a:t>raisonnables: </a:t>
            </a:r>
            <a:r>
              <a:rPr lang="fr-FR" b="1" dirty="0">
                <a:solidFill>
                  <a:srgbClr val="252751"/>
                </a:solidFill>
              </a:rPr>
              <a:t>principe d’économie et de </a:t>
            </a:r>
            <a:r>
              <a:rPr lang="fr-FR" b="1" dirty="0" smtClean="0">
                <a:solidFill>
                  <a:srgbClr val="252751"/>
                </a:solidFill>
              </a:rPr>
              <a:t>proportionnalité</a:t>
            </a:r>
            <a:endParaRPr lang="fr-FR" dirty="0" smtClean="0">
              <a:solidFill>
                <a:srgbClr val="252751"/>
              </a:solidFill>
            </a:endParaRPr>
          </a:p>
          <a:p>
            <a:pPr marL="342900" indent="-342900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dirty="0" smtClean="0">
                <a:solidFill>
                  <a:srgbClr val="252751"/>
                </a:solidFill>
              </a:rPr>
              <a:t>Respecter </a:t>
            </a:r>
            <a:r>
              <a:rPr lang="fr-FR" b="1" dirty="0">
                <a:solidFill>
                  <a:srgbClr val="252751"/>
                </a:solidFill>
              </a:rPr>
              <a:t>le critère </a:t>
            </a:r>
            <a:r>
              <a:rPr lang="fr-FR" b="1" dirty="0" smtClean="0">
                <a:solidFill>
                  <a:srgbClr val="252751"/>
                </a:solidFill>
              </a:rPr>
              <a:t>temporel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Ésser </a:t>
            </a: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raonables: </a:t>
            </a:r>
            <a:r>
              <a:rPr lang="ca-ES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principi d’economia i de </a:t>
            </a:r>
            <a:r>
              <a:rPr lang="ca-ES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proporcionalitat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Respectar </a:t>
            </a:r>
            <a:r>
              <a:rPr lang="ca-ES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criteri </a:t>
            </a:r>
            <a:r>
              <a:rPr lang="ca-ES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temporal</a:t>
            </a:r>
            <a:endParaRPr lang="fr-FR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4452" y="968521"/>
            <a:ext cx="4273927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Principes généraux</a:t>
            </a: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1.  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Principis</a:t>
            </a:r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generals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429734"/>
            <a:ext cx="1127410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52751"/>
                </a:solidFill>
                <a:latin typeface="+mj-lt"/>
              </a:rPr>
              <a:t>Modifications budgétaires /</a:t>
            </a:r>
            <a:r>
              <a:rPr lang="fr-FR" sz="2000" b="1" dirty="0" smtClean="0">
                <a:latin typeface="+mj-lt"/>
              </a:rPr>
              <a:t> </a:t>
            </a:r>
            <a:r>
              <a:rPr lang="ca-ES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a-ES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odificacions </a:t>
            </a:r>
            <a:r>
              <a:rPr lang="ca-ES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 pressupost 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modifications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budgétaires entre catégories de dépenses et par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partenaire 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peuvent être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acceptées dans la limite de 20% du total des </a:t>
            </a:r>
            <a:r>
              <a:rPr lang="fr-FR" sz="1600" b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dépenses</a:t>
            </a:r>
            <a:endParaRPr lang="fr-FR" sz="1600" dirty="0" smtClean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* </a:t>
            </a:r>
            <a:r>
              <a:rPr lang="fr-FR" sz="1600" i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présenter </a:t>
            </a:r>
            <a:r>
              <a:rPr lang="fr-FR" sz="1600" i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1600" i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1600" i="1" dirty="0" err="1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600" i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amont de la demande de </a:t>
            </a:r>
            <a:r>
              <a:rPr lang="fr-FR" sz="1600" i="1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paiement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dirty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modificacions del pressupost entre categories de despeses i per soci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poden acceptar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dins del límit del 20% de la despesa total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a-ES" sz="1600" dirty="0" smtClean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ca-ES" sz="1600" i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S’han </a:t>
            </a:r>
            <a:r>
              <a:rPr lang="ca-ES" sz="1600" i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presentar a </a:t>
            </a:r>
            <a:r>
              <a:rPr lang="ca-ES" sz="1600" i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l’Euroregió </a:t>
            </a:r>
            <a:r>
              <a:rPr lang="ca-ES" sz="1600" i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abans de la petició de </a:t>
            </a:r>
            <a:r>
              <a:rPr lang="ca-ES" sz="1600" i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pagament</a:t>
            </a:r>
            <a:endParaRPr lang="fr-FR" sz="1600" i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4452" y="951900"/>
            <a:ext cx="4273927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fr-FR" sz="2800" b="1" dirty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Principes généraux</a:t>
            </a: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1.  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Principis</a:t>
            </a:r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generals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338901"/>
            <a:ext cx="11274107" cy="442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 du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régime de TVA applicable au bénéficiaire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Respecte del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règim d’IVA aplicable al beneficiari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 du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principe de mise en concurrence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Respecte del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principi de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competència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ca-ES" sz="1600" b="1" dirty="0">
              <a:solidFill>
                <a:srgbClr val="25275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Obligations en matière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d’information et de publicité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Obligacions en matèria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d’informació i de publicitat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dirty="0" smtClean="0">
              <a:latin typeface="+mj-lt"/>
            </a:endParaRPr>
          </a:p>
          <a:p>
            <a:pPr marL="342900" indent="-342900">
              <a:spcAft>
                <a:spcPts val="400"/>
              </a:spcAft>
              <a:buFont typeface="Calibri" panose="020F0502020204030204" pitchFamily="34" charset="0"/>
              <a:buChar char="-"/>
            </a:pP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1600" dirty="0" smtClean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espect </a:t>
            </a:r>
            <a:r>
              <a:rPr lang="fr-FR" sz="1600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 règlementation applicable en matière </a:t>
            </a:r>
            <a:r>
              <a:rPr lang="fr-FR" sz="1600" b="1" dirty="0">
                <a:solidFill>
                  <a:srgbClr val="25275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d’aides d’Etat 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Compliment </a:t>
            </a:r>
            <a:r>
              <a:rPr lang="ca-ES" sz="1600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 normativa aplicable sobre </a:t>
            </a:r>
            <a:r>
              <a:rPr lang="ca-ES" sz="1600" b="1" dirty="0" smtClean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ajudes </a:t>
            </a:r>
            <a:r>
              <a:rPr lang="ca-ES" sz="1600" b="1" dirty="0">
                <a:solidFill>
                  <a:srgbClr val="95C11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estatals </a:t>
            </a:r>
            <a:endParaRPr lang="fr-FR" sz="1600" b="1" dirty="0">
              <a:solidFill>
                <a:srgbClr val="95C11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4452" y="967133"/>
            <a:ext cx="463941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b="1" dirty="0" smtClean="0">
                <a:solidFill>
                  <a:srgbClr val="252751"/>
                </a:solidFill>
                <a:latin typeface="+mj-lt"/>
                <a:ea typeface="+mj-ea"/>
                <a:cs typeface="Arial" panose="020B0604020202020204" pitchFamily="34" charset="0"/>
              </a:rPr>
              <a:t>2.   Principes spécifiques</a:t>
            </a:r>
            <a:endParaRPr lang="fr-FR" sz="2800" b="1" dirty="0">
              <a:solidFill>
                <a:srgbClr val="252751"/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2.  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Principis</a:t>
            </a:r>
            <a:r>
              <a:rPr lang="fr-FR" sz="2800" dirty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específics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9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595" y="1842436"/>
            <a:ext cx="11274107" cy="454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• </a:t>
            </a:r>
            <a:r>
              <a:rPr lang="fr-FR" sz="1600" b="1" dirty="0" smtClean="0"/>
              <a:t>Destinataires </a:t>
            </a:r>
            <a:r>
              <a:rPr lang="fr-FR" sz="1600" b="1" dirty="0"/>
              <a:t>éligibles</a:t>
            </a:r>
            <a:r>
              <a:rPr lang="fr-FR" sz="1600" dirty="0"/>
              <a:t> </a:t>
            </a:r>
            <a:r>
              <a:rPr lang="fr-FR" sz="1600" dirty="0" smtClean="0"/>
              <a:t>aux </a:t>
            </a:r>
            <a:r>
              <a:rPr lang="fr-FR" sz="1600" dirty="0"/>
              <a:t>subventions </a:t>
            </a:r>
            <a:r>
              <a:rPr lang="fr-FR" sz="1600" dirty="0" err="1" smtClean="0"/>
              <a:t>eurorégionales</a:t>
            </a:r>
            <a:r>
              <a:rPr lang="fr-FR" sz="1600" dirty="0"/>
              <a:t> </a:t>
            </a:r>
            <a:r>
              <a:rPr lang="fr-FR" sz="1600" b="1" dirty="0"/>
              <a:t>:</a:t>
            </a:r>
            <a:endParaRPr lang="fr-FR" sz="1600" dirty="0"/>
          </a:p>
          <a:p>
            <a:pPr marL="742950" lvl="1" indent="-285750">
              <a:buFontTx/>
              <a:buChar char="-"/>
            </a:pPr>
            <a:r>
              <a:rPr lang="fr-FR" sz="1600" dirty="0"/>
              <a:t>P</a:t>
            </a:r>
            <a:r>
              <a:rPr lang="fr-FR" sz="1600" dirty="0" smtClean="0"/>
              <a:t>ersonnes </a:t>
            </a:r>
            <a:r>
              <a:rPr lang="fr-FR" sz="1600" dirty="0"/>
              <a:t>morales de droit privé à but non </a:t>
            </a:r>
            <a:r>
              <a:rPr lang="fr-FR" sz="1600" dirty="0" smtClean="0"/>
              <a:t>lucratif ou </a:t>
            </a:r>
            <a:r>
              <a:rPr lang="fr-FR" sz="1600" dirty="0"/>
              <a:t>à but lucratif </a:t>
            </a:r>
            <a:r>
              <a:rPr lang="fr-FR" sz="1600" b="1" dirty="0"/>
              <a:t>dans le respect des dispositions nationales et européennes relatives aux aides </a:t>
            </a:r>
            <a:r>
              <a:rPr lang="fr-FR" sz="1600" b="1" dirty="0" smtClean="0"/>
              <a:t>d’Etat</a:t>
            </a:r>
            <a:endParaRPr lang="fr-FR" sz="1600" dirty="0"/>
          </a:p>
          <a:p>
            <a:pPr marL="742950" lvl="1" indent="-285750">
              <a:buFontTx/>
              <a:buChar char="-"/>
            </a:pPr>
            <a:r>
              <a:rPr lang="fr-FR" sz="1600" dirty="0"/>
              <a:t>P</a:t>
            </a:r>
            <a:r>
              <a:rPr lang="fr-FR" sz="1600" dirty="0" smtClean="0"/>
              <a:t>ersonnes </a:t>
            </a:r>
            <a:r>
              <a:rPr lang="fr-FR" sz="1600" dirty="0"/>
              <a:t>morales de droit </a:t>
            </a:r>
            <a:r>
              <a:rPr lang="fr-FR" sz="1600" dirty="0" smtClean="0"/>
              <a:t>public</a:t>
            </a:r>
          </a:p>
          <a:p>
            <a:pPr marL="742950" lvl="1" indent="-285750">
              <a:spcAft>
                <a:spcPts val="400"/>
              </a:spcAft>
              <a:buFontTx/>
              <a:buChar char="-"/>
            </a:pPr>
            <a:r>
              <a:rPr lang="fr-FR" sz="1600" dirty="0"/>
              <a:t>A</a:t>
            </a:r>
            <a:r>
              <a:rPr lang="fr-FR" sz="1600" dirty="0" smtClean="0"/>
              <a:t>utoentrepreneurs</a:t>
            </a:r>
            <a:endParaRPr lang="fr-FR" sz="1600" dirty="0">
              <a:solidFill>
                <a:srgbClr val="95C11F"/>
              </a:solidFill>
            </a:endParaRPr>
          </a:p>
          <a:p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estinataris elegibles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les subvencions euroregionals:</a:t>
            </a:r>
            <a:endParaRPr lang="fr-FR" sz="16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Persones/entitats amb personalitat jurídica de dret privat sense ànim de lucre o amb ànim de lucre sempre que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respectin les disposicions nacionals i europees relatives a ajudes de l’estat</a:t>
            </a:r>
            <a:endParaRPr lang="fr-FR" sz="1600" b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ersones/entitats amb personalitat jurídica de dret públic </a:t>
            </a:r>
            <a:endParaRPr lang="fr-FR" sz="16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Autònoms</a:t>
            </a:r>
            <a:endParaRPr lang="fr-FR" sz="16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a-ES" sz="1600" dirty="0" smtClean="0"/>
          </a:p>
          <a:p>
            <a:pPr lvl="0"/>
            <a:endParaRPr lang="fr-FR" sz="700" dirty="0" smtClean="0"/>
          </a:p>
          <a:p>
            <a:r>
              <a:rPr lang="fr-FR" sz="1600" dirty="0" smtClean="0"/>
              <a:t>	</a:t>
            </a:r>
            <a:r>
              <a:rPr lang="fr-FR" dirty="0" smtClean="0"/>
              <a:t>• </a:t>
            </a:r>
            <a:r>
              <a:rPr lang="fr-FR" b="1" u="sng" dirty="0" smtClean="0"/>
              <a:t>Partenaires associés :</a:t>
            </a:r>
            <a:endParaRPr lang="fr-FR" u="sng" dirty="0" smtClean="0"/>
          </a:p>
          <a:p>
            <a:pPr>
              <a:spcAft>
                <a:spcPts val="400"/>
              </a:spcAft>
            </a:pPr>
            <a:r>
              <a:rPr lang="fr-FR" sz="1600" dirty="0" smtClean="0"/>
              <a:t>Structures souhaitant participer au projet sans être bénéficiaires de la subvention. Elles n’ont pas à remplir les conditions d’accès au partenariat des bénéficiaires.  </a:t>
            </a:r>
          </a:p>
          <a:p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b="1" u="sng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Socis </a:t>
            </a:r>
            <a:r>
              <a:rPr lang="ca-ES" b="1" u="sng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associats</a:t>
            </a:r>
            <a:r>
              <a:rPr lang="ca-ES" u="sng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u="sng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Estructures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 desitgen participar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projecte sense ser beneficiàries de la subvenció.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 de complir les condicions per accedir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 partenariat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dels beneficiaris. </a:t>
            </a:r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21017" y="382612"/>
            <a:ext cx="463941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2.   Principes spécifiques</a:t>
            </a:r>
            <a:endParaRPr lang="fr-FR" sz="28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2.  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Principis</a:t>
            </a:r>
            <a:r>
              <a:rPr lang="fr-FR" sz="2800" dirty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específics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7680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6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619567"/>
            <a:ext cx="1127410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b="1" dirty="0"/>
              <a:t>Grands principes relatifs à la justification des </a:t>
            </a:r>
            <a:r>
              <a:rPr lang="fr-FR" b="1" dirty="0" smtClean="0"/>
              <a:t>dépenses </a:t>
            </a:r>
            <a:endParaRPr lang="fr-FR" b="1" dirty="0"/>
          </a:p>
          <a:p>
            <a:pPr lvl="0"/>
            <a:r>
              <a:rPr lang="fr-FR" b="1" dirty="0" err="1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Principis</a:t>
            </a:r>
            <a:r>
              <a:rPr lang="fr-FR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fonamentals</a:t>
            </a:r>
            <a:r>
              <a:rPr lang="fr-FR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relatius</a:t>
            </a:r>
            <a:r>
              <a:rPr lang="fr-FR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la </a:t>
            </a:r>
            <a:r>
              <a:rPr lang="fr-FR" b="1" dirty="0" err="1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justificació</a:t>
            </a:r>
            <a:r>
              <a:rPr lang="fr-FR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 les </a:t>
            </a:r>
            <a:r>
              <a:rPr lang="fr-FR" b="1" dirty="0" err="1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/>
            <a:endParaRPr lang="fr-FR" sz="1600" dirty="0"/>
          </a:p>
          <a:p>
            <a:r>
              <a:rPr lang="fr-FR" sz="1600" dirty="0" smtClean="0"/>
              <a:t>-    Dépenses </a:t>
            </a:r>
            <a:r>
              <a:rPr lang="fr-FR" sz="1600" dirty="0"/>
              <a:t>réelles effectivement </a:t>
            </a:r>
            <a:r>
              <a:rPr lang="fr-FR" sz="1600" b="1" dirty="0"/>
              <a:t>encourues et payées</a:t>
            </a:r>
          </a:p>
          <a:p>
            <a:r>
              <a:rPr lang="fr-FR" sz="1600" dirty="0" smtClean="0"/>
              <a:t>-    Dépenses </a:t>
            </a:r>
            <a:r>
              <a:rPr lang="fr-FR" sz="1600" dirty="0"/>
              <a:t>sous la forme </a:t>
            </a:r>
            <a:r>
              <a:rPr lang="fr-FR" sz="1600" b="1" dirty="0"/>
              <a:t>d’apports en nature ou d’amortissements</a:t>
            </a:r>
          </a:p>
          <a:p>
            <a:r>
              <a:rPr lang="fr-FR" sz="1600" dirty="0" smtClean="0"/>
              <a:t>-    Dépenses </a:t>
            </a:r>
            <a:r>
              <a:rPr lang="fr-FR" sz="1600" dirty="0"/>
              <a:t>justifiées via</a:t>
            </a:r>
            <a:r>
              <a:rPr lang="fr-FR" sz="1600" i="1" dirty="0"/>
              <a:t> </a:t>
            </a:r>
            <a:r>
              <a:rPr lang="fr-FR" sz="1600" dirty="0"/>
              <a:t>la méthode des </a:t>
            </a:r>
            <a:r>
              <a:rPr lang="fr-FR" sz="1600" b="1" dirty="0"/>
              <a:t>coûts simplifiés</a:t>
            </a:r>
          </a:p>
          <a:p>
            <a:r>
              <a:rPr lang="fr-FR" sz="1600" dirty="0" smtClean="0"/>
              <a:t>-    Conservation </a:t>
            </a:r>
            <a:r>
              <a:rPr lang="fr-FR" sz="1600" dirty="0"/>
              <a:t>des </a:t>
            </a:r>
            <a:r>
              <a:rPr lang="fr-FR" sz="1600" b="1" dirty="0"/>
              <a:t>pièces originales</a:t>
            </a:r>
          </a:p>
          <a:p>
            <a:pPr lvl="0"/>
            <a:endParaRPr lang="fr-FR" sz="1600" dirty="0">
              <a:solidFill>
                <a:srgbClr val="95C11F"/>
              </a:solidFill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reals efectivament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consumides i pagades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forma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d’aportacions en espècie o d’amortitzacions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justificades mitjançant el mètode dels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costos simplificats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Conservació 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dels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documents originals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58212" y="1111462"/>
            <a:ext cx="463941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2.   Principes spécifiques</a:t>
            </a:r>
            <a:endParaRPr lang="fr-FR" sz="28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rgbClr val="95C11F"/>
                </a:solidFill>
                <a:latin typeface="+mj-lt"/>
              </a:rPr>
              <a:t>2.   </a:t>
            </a:r>
            <a:r>
              <a:rPr lang="fr-FR" sz="2800" dirty="0" err="1" smtClean="0">
                <a:solidFill>
                  <a:srgbClr val="95C11F"/>
                </a:solidFill>
                <a:latin typeface="+mj-lt"/>
              </a:rPr>
              <a:t>Principis</a:t>
            </a:r>
            <a:r>
              <a:rPr lang="fr-FR" sz="2800" dirty="0">
                <a:solidFill>
                  <a:srgbClr val="95C11F"/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rgbClr val="95C11F"/>
                </a:solidFill>
                <a:latin typeface="+mj-lt"/>
              </a:rPr>
              <a:t>específics</a:t>
            </a:r>
            <a:endParaRPr lang="fr-FR" sz="2800" dirty="0">
              <a:solidFill>
                <a:srgbClr val="95C11F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9179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0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746" y="2585393"/>
            <a:ext cx="1127410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252751"/>
                </a:solidFill>
              </a:rPr>
              <a:t>• </a:t>
            </a:r>
            <a:r>
              <a:rPr lang="fr-FR" sz="1600" b="1" dirty="0">
                <a:solidFill>
                  <a:srgbClr val="252751"/>
                </a:solidFill>
              </a:rPr>
              <a:t>Méthode 1 </a:t>
            </a:r>
            <a:r>
              <a:rPr lang="fr-FR" sz="1600" b="1" dirty="0" smtClean="0">
                <a:solidFill>
                  <a:srgbClr val="252751"/>
                </a:solidFill>
              </a:rPr>
              <a:t>: sur </a:t>
            </a:r>
            <a:r>
              <a:rPr lang="fr-FR" sz="1600" b="1" dirty="0">
                <a:solidFill>
                  <a:srgbClr val="252751"/>
                </a:solidFill>
              </a:rPr>
              <a:t>la base d’un taux forfaitaire appliqué à </a:t>
            </a:r>
            <a:r>
              <a:rPr lang="fr-FR" sz="1600" b="1" dirty="0" smtClean="0">
                <a:solidFill>
                  <a:srgbClr val="252751"/>
                </a:solidFill>
              </a:rPr>
              <a:t>d’autres </a:t>
            </a:r>
            <a:r>
              <a:rPr lang="fr-FR" sz="1600" b="1" dirty="0">
                <a:solidFill>
                  <a:srgbClr val="252751"/>
                </a:solidFill>
              </a:rPr>
              <a:t>dépenses directes</a:t>
            </a:r>
            <a:r>
              <a:rPr lang="fr-FR" sz="1600" dirty="0">
                <a:solidFill>
                  <a:srgbClr val="252751"/>
                </a:solidFill>
              </a:rPr>
              <a:t> du projet </a:t>
            </a:r>
            <a:r>
              <a:rPr lang="fr-FR" sz="1600" dirty="0" smtClean="0">
                <a:solidFill>
                  <a:srgbClr val="252751"/>
                </a:solidFill>
              </a:rPr>
              <a:t>concerné 	 	</a:t>
            </a:r>
            <a:r>
              <a:rPr lang="fr-FR" sz="1600" i="1" dirty="0" smtClean="0">
                <a:solidFill>
                  <a:srgbClr val="252751"/>
                </a:solidFill>
              </a:rPr>
              <a:t>* autres </a:t>
            </a:r>
            <a:r>
              <a:rPr lang="fr-FR" sz="1600" i="1" dirty="0" smtClean="0">
                <a:solidFill>
                  <a:srgbClr val="252751"/>
                </a:solidFill>
              </a:rPr>
              <a:t>que </a:t>
            </a:r>
            <a:r>
              <a:rPr lang="fr-FR" sz="1600" i="1" dirty="0">
                <a:solidFill>
                  <a:srgbClr val="252751"/>
                </a:solidFill>
              </a:rPr>
              <a:t>frais de</a:t>
            </a:r>
            <a:r>
              <a:rPr lang="fr-FR" sz="1600" b="1" i="1" dirty="0">
                <a:solidFill>
                  <a:srgbClr val="252751"/>
                </a:solidFill>
              </a:rPr>
              <a:t> </a:t>
            </a:r>
            <a:r>
              <a:rPr lang="fr-FR" sz="1600" i="1" dirty="0" smtClean="0">
                <a:solidFill>
                  <a:srgbClr val="252751"/>
                </a:solidFill>
              </a:rPr>
              <a:t>personnel / bureau / administration</a:t>
            </a:r>
            <a:endParaRPr lang="fr-FR" sz="1600" i="1" dirty="0">
              <a:solidFill>
                <a:srgbClr val="252751"/>
              </a:solidFill>
            </a:endParaRPr>
          </a:p>
          <a:p>
            <a:r>
              <a:rPr lang="fr-FR" sz="1600" dirty="0">
                <a:solidFill>
                  <a:srgbClr val="252751"/>
                </a:solidFill>
              </a:rPr>
              <a:t>• </a:t>
            </a:r>
            <a:r>
              <a:rPr lang="fr-FR" sz="1600" b="1" dirty="0">
                <a:solidFill>
                  <a:srgbClr val="252751"/>
                </a:solidFill>
              </a:rPr>
              <a:t>Méthode 2 </a:t>
            </a:r>
            <a:r>
              <a:rPr lang="fr-FR" sz="1600" b="1" dirty="0" smtClean="0">
                <a:solidFill>
                  <a:srgbClr val="252751"/>
                </a:solidFill>
              </a:rPr>
              <a:t>: sur </a:t>
            </a:r>
            <a:r>
              <a:rPr lang="fr-FR" sz="1600" b="1" dirty="0">
                <a:solidFill>
                  <a:srgbClr val="252751"/>
                </a:solidFill>
              </a:rPr>
              <a:t>la base d’un coût horaire</a:t>
            </a:r>
            <a:r>
              <a:rPr lang="fr-FR" sz="1600" dirty="0">
                <a:solidFill>
                  <a:srgbClr val="252751"/>
                </a:solidFill>
              </a:rPr>
              <a:t> déterminé avant le début du projet</a:t>
            </a:r>
          </a:p>
          <a:p>
            <a:r>
              <a:rPr lang="fr-FR" sz="1600" dirty="0">
                <a:solidFill>
                  <a:srgbClr val="252751"/>
                </a:solidFill>
              </a:rPr>
              <a:t>• </a:t>
            </a:r>
            <a:r>
              <a:rPr lang="fr-FR" sz="1600" b="1" dirty="0">
                <a:solidFill>
                  <a:srgbClr val="252751"/>
                </a:solidFill>
              </a:rPr>
              <a:t>Méthode 3 </a:t>
            </a:r>
            <a:r>
              <a:rPr lang="fr-FR" sz="1600" b="1" dirty="0" smtClean="0">
                <a:solidFill>
                  <a:srgbClr val="252751"/>
                </a:solidFill>
              </a:rPr>
              <a:t>: sur </a:t>
            </a:r>
            <a:r>
              <a:rPr lang="fr-FR" sz="1600" b="1" dirty="0">
                <a:solidFill>
                  <a:srgbClr val="252751"/>
                </a:solidFill>
              </a:rPr>
              <a:t>la base des frais de personnel</a:t>
            </a:r>
            <a:r>
              <a:rPr lang="fr-FR" sz="1600" dirty="0">
                <a:solidFill>
                  <a:srgbClr val="252751"/>
                </a:solidFill>
              </a:rPr>
              <a:t> réellement encourus et décaissés</a:t>
            </a:r>
          </a:p>
          <a:p>
            <a:pPr lvl="0"/>
            <a:endParaRPr lang="fr-FR" sz="1600" dirty="0"/>
          </a:p>
          <a:p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Mètode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sobre la base d’una taxa fixa aplicada a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altres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 directes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projecte </a:t>
            </a:r>
            <a:endParaRPr lang="ca-ES" sz="1600" i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i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1600" i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 sempre que </a:t>
            </a:r>
            <a:r>
              <a:rPr lang="ca-ES" sz="1600" i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siguin despeses de </a:t>
            </a:r>
            <a:r>
              <a:rPr lang="ca-ES" sz="1600" i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personal / oficina / administració</a:t>
            </a:r>
            <a:endParaRPr lang="fr-FR" sz="1600" i="1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Mètode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sobre la base d’una tarifa per hora</a:t>
            </a:r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determinada abans de l’inici del projecte</a:t>
            </a:r>
            <a:endParaRPr lang="fr-FR" sz="1600" dirty="0" smtClean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Mètode </a:t>
            </a:r>
            <a:r>
              <a:rPr lang="ca-ES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ca-ES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sobre la base de les despeses de personal</a:t>
            </a:r>
            <a:r>
              <a:rPr lang="ca-ES" sz="1600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realment consumides i desembossades</a:t>
            </a:r>
            <a:endParaRPr lang="fr-FR" sz="1600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ustification </a:t>
            </a:r>
            <a:r>
              <a:rPr lang="fr-FR" sz="1600" b="1" dirty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 frais de </a:t>
            </a:r>
            <a:r>
              <a:rPr lang="fr-FR" sz="1600" b="1" dirty="0" smtClean="0">
                <a:solidFill>
                  <a:srgbClr val="25275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personnel</a:t>
            </a:r>
          </a:p>
          <a:p>
            <a:pPr>
              <a:spcAft>
                <a:spcPts val="1200"/>
              </a:spcAft>
            </a:pPr>
            <a:r>
              <a:rPr lang="fr-FR" sz="1600" b="1" dirty="0" err="1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Justificació</a:t>
            </a:r>
            <a:r>
              <a:rPr lang="fr-FR" sz="1600" b="1" dirty="0" smtClean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les </a:t>
            </a:r>
            <a:r>
              <a:rPr lang="fr-FR" sz="1600" b="1" dirty="0" err="1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sz="1600" b="1" dirty="0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1600" b="1" dirty="0" err="1">
                <a:solidFill>
                  <a:srgbClr val="95C11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endParaRPr lang="fr-FR" sz="1600" b="1" dirty="0">
              <a:solidFill>
                <a:srgbClr val="95C1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0746" y="1308083"/>
            <a:ext cx="9323386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24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3</a:t>
            </a:r>
            <a:r>
              <a:rPr lang="fr-FR" sz="2400" b="1" dirty="0" smtClean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. </a:t>
            </a:r>
            <a:r>
              <a:rPr lang="fr-FR" sz="2400" b="1" dirty="0">
                <a:solidFill>
                  <a:srgbClr val="252751"/>
                </a:solidFill>
                <a:ea typeface="+mj-ea"/>
                <a:cs typeface="Arial" panose="020B0604020202020204" pitchFamily="34" charset="0"/>
              </a:rPr>
              <a:t>Règles d’éligibilité relatives aux frais de personnel</a:t>
            </a:r>
          </a:p>
          <a:p>
            <a:pPr lvl="0"/>
            <a:r>
              <a:rPr lang="fr-FR" sz="2400" dirty="0">
                <a:solidFill>
                  <a:srgbClr val="95C11F"/>
                </a:solidFill>
              </a:rPr>
              <a:t>3</a:t>
            </a:r>
            <a:r>
              <a:rPr lang="fr-FR" sz="2400" dirty="0" smtClean="0">
                <a:solidFill>
                  <a:srgbClr val="95C11F"/>
                </a:solidFill>
              </a:rPr>
              <a:t>. </a:t>
            </a:r>
            <a:r>
              <a:rPr lang="ca-ES" sz="2400" dirty="0">
                <a:solidFill>
                  <a:srgbClr val="95C11F"/>
                </a:solidFill>
              </a:rPr>
              <a:t>Normes d’elegibilitat relatives a les despeses de personal</a:t>
            </a:r>
            <a:endParaRPr lang="fr-FR" sz="2400" dirty="0">
              <a:solidFill>
                <a:srgbClr val="95C11F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84" y="91790"/>
            <a:ext cx="1750200" cy="17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region">
  <a:themeElements>
    <a:clrScheme name="Personnalisé 1">
      <a:dk1>
        <a:srgbClr val="222751"/>
      </a:dk1>
      <a:lt1>
        <a:srgbClr val="FFFFFF"/>
      </a:lt1>
      <a:dk2>
        <a:srgbClr val="176E9F"/>
      </a:dk2>
      <a:lt2>
        <a:srgbClr val="FEFFFE"/>
      </a:lt2>
      <a:accent1>
        <a:srgbClr val="00AFD3"/>
      </a:accent1>
      <a:accent2>
        <a:srgbClr val="94C01F"/>
      </a:accent2>
      <a:accent3>
        <a:srgbClr val="00A5A7"/>
      </a:accent3>
      <a:accent4>
        <a:srgbClr val="EFE53E"/>
      </a:accent4>
      <a:accent5>
        <a:srgbClr val="212750"/>
      </a:accent5>
      <a:accent6>
        <a:srgbClr val="08457E"/>
      </a:accent6>
      <a:hlink>
        <a:srgbClr val="00AECE"/>
      </a:hlink>
      <a:folHlink>
        <a:srgbClr val="CAD52C"/>
      </a:folHlink>
    </a:clrScheme>
    <a:fontScheme name="Personnalisé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region" id="{739BDCC5-D464-B245-866D-DCB0B1668F69}" vid="{D152311F-D252-414B-9012-6C47EF43E2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</TotalTime>
  <Words>2082</Words>
  <Application>Microsoft Office PowerPoint</Application>
  <PresentationFormat>Grand écran</PresentationFormat>
  <Paragraphs>360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ITC Avant Garde Gothic</vt:lpstr>
      <vt:lpstr>Poppins</vt:lpstr>
      <vt:lpstr>Times New Roman</vt:lpstr>
      <vt:lpstr>euroregion</vt:lpstr>
      <vt:lpstr>Guide subvention</vt:lpstr>
      <vt:lpstr> </vt:lpstr>
      <vt:lpstr> </vt:lpstr>
      <vt:lpstr> </vt:lpstr>
      <vt:lpstr> </vt:lpstr>
      <vt:lpstr> </vt:lpstr>
      <vt:lpstr>Présentation PowerPoint</vt:lpstr>
      <vt:lpstr>Présentation PowerPoint</vt:lpstr>
      <vt:lpstr> </vt:lpstr>
      <vt:lpstr> </vt:lpstr>
      <vt:lpstr> </vt:lpstr>
      <vt:lpstr> </vt:lpstr>
      <vt:lpstr> </vt:lpstr>
      <vt:lpstr>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L’EUROREGIÓ PIRINEUS MEDITE</dc:title>
  <dc:subject/>
  <dc:creator>tanit MIR PAMIES</dc:creator>
  <dc:description/>
  <cp:lastModifiedBy>Maïna GAUTIER</cp:lastModifiedBy>
  <cp:revision>188</cp:revision>
  <cp:lastPrinted>2019-09-13T09:24:14Z</cp:lastPrinted>
  <dcterms:created xsi:type="dcterms:W3CDTF">2018-06-14T08:04:22Z</dcterms:created>
  <dcterms:modified xsi:type="dcterms:W3CDTF">2024-04-24T15:50:08Z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