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42"/>
  </p:notesMasterIdLst>
  <p:sldIdLst>
    <p:sldId id="256" r:id="rId5"/>
    <p:sldId id="292" r:id="rId6"/>
    <p:sldId id="356" r:id="rId7"/>
    <p:sldId id="357" r:id="rId8"/>
    <p:sldId id="294" r:id="rId9"/>
    <p:sldId id="359" r:id="rId10"/>
    <p:sldId id="364" r:id="rId11"/>
    <p:sldId id="389" r:id="rId12"/>
    <p:sldId id="365" r:id="rId13"/>
    <p:sldId id="340" r:id="rId14"/>
    <p:sldId id="361" r:id="rId15"/>
    <p:sldId id="366" r:id="rId16"/>
    <p:sldId id="367" r:id="rId17"/>
    <p:sldId id="362" r:id="rId18"/>
    <p:sldId id="363"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258" r:id="rId41"/>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S Thomas" initials="BT" lastIdx="3" clrIdx="0">
    <p:extLst>
      <p:ext uri="{19B8F6BF-5375-455C-9EA6-DF929625EA0E}">
        <p15:presenceInfo xmlns:p15="http://schemas.microsoft.com/office/powerpoint/2012/main" userId="S-1-5-21-3163637644-1603862540-193579974-10834" providerId="AD"/>
      </p:ext>
    </p:extLst>
  </p:cmAuthor>
  <p:cmAuthor id="2" name="Anne-Gaëlle Muths" initials="AGM" lastIdx="5" clrIdx="1">
    <p:extLst>
      <p:ext uri="{19B8F6BF-5375-455C-9EA6-DF929625EA0E}">
        <p15:presenceInfo xmlns:p15="http://schemas.microsoft.com/office/powerpoint/2012/main" userId="S::anne-gaelle.muths@technopolis-group.com::69add492-fe82-43bb-a5c8-1bda5b9875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40"/>
    <p:restoredTop sz="93846"/>
  </p:normalViewPr>
  <p:slideViewPr>
    <p:cSldViewPr snapToGrid="0">
      <p:cViewPr varScale="1">
        <p:scale>
          <a:sx n="136" d="100"/>
          <a:sy n="136" d="100"/>
        </p:scale>
        <p:origin x="200" y="2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D1597C8-4075-944C-8AAE-20B28B322C81}" type="datetimeFigureOut">
              <a:rPr lang="fr-FR" smtClean="0"/>
              <a:pPr/>
              <a:t>12/05/2021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911A00D3-8DEF-304F-8985-6DF97AC3999C}" type="slidenum">
              <a:rPr lang="fr-FR" smtClean="0"/>
              <a:pPr/>
              <a:t>‹#›</a:t>
            </a:fld>
            <a:endParaRPr lang="fr-FR"/>
          </a:p>
        </p:txBody>
      </p:sp>
    </p:spTree>
    <p:extLst>
      <p:ext uri="{BB962C8B-B14F-4D97-AF65-F5344CB8AC3E}">
        <p14:creationId xmlns:p14="http://schemas.microsoft.com/office/powerpoint/2010/main" val="217294345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Century Gothic" panose="020B0502020202020204" pitchFamily="34" charset="0"/>
        <a:ea typeface="+mn-ea"/>
        <a:cs typeface="+mn-cs"/>
      </a:defRPr>
    </a:lvl1pPr>
    <a:lvl2pPr marL="342900" algn="l" defTabSz="685800" rtl="0" eaLnBrk="1" latinLnBrk="0" hangingPunct="1">
      <a:defRPr sz="900" b="0" i="0" kern="1200">
        <a:solidFill>
          <a:schemeClr val="tx1"/>
        </a:solidFill>
        <a:latin typeface="Century Gothic" panose="020B0502020202020204" pitchFamily="34" charset="0"/>
        <a:ea typeface="+mn-ea"/>
        <a:cs typeface="+mn-cs"/>
      </a:defRPr>
    </a:lvl2pPr>
    <a:lvl3pPr marL="685800" algn="l" defTabSz="685800" rtl="0" eaLnBrk="1" latinLnBrk="0" hangingPunct="1">
      <a:defRPr sz="900" b="0" i="0" kern="1200">
        <a:solidFill>
          <a:schemeClr val="tx1"/>
        </a:solidFill>
        <a:latin typeface="Century Gothic" panose="020B0502020202020204" pitchFamily="34" charset="0"/>
        <a:ea typeface="+mn-ea"/>
        <a:cs typeface="+mn-cs"/>
      </a:defRPr>
    </a:lvl3pPr>
    <a:lvl4pPr marL="1028700" algn="l" defTabSz="685800" rtl="0" eaLnBrk="1" latinLnBrk="0" hangingPunct="1">
      <a:defRPr sz="900" b="0" i="0" kern="1200">
        <a:solidFill>
          <a:schemeClr val="tx1"/>
        </a:solidFill>
        <a:latin typeface="Century Gothic" panose="020B0502020202020204" pitchFamily="34" charset="0"/>
        <a:ea typeface="+mn-ea"/>
        <a:cs typeface="+mn-cs"/>
      </a:defRPr>
    </a:lvl4pPr>
    <a:lvl5pPr marL="1371600" algn="l" defTabSz="685800" rtl="0" eaLnBrk="1" latinLnBrk="0" hangingPunct="1">
      <a:defRPr sz="900" b="0" i="0" kern="1200">
        <a:solidFill>
          <a:schemeClr val="tx1"/>
        </a:solidFill>
        <a:latin typeface="Century Gothic" panose="020B0502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11A00D3-8DEF-304F-8985-6DF97AC3999C}" type="slidenum">
              <a:rPr lang="fr-FR" smtClean="0"/>
              <a:pPr/>
              <a:t>2</a:t>
            </a:fld>
            <a:endParaRPr lang="fr-FR"/>
          </a:p>
        </p:txBody>
      </p:sp>
    </p:spTree>
    <p:extLst>
      <p:ext uri="{BB962C8B-B14F-4D97-AF65-F5344CB8AC3E}">
        <p14:creationId xmlns:p14="http://schemas.microsoft.com/office/powerpoint/2010/main" val="28175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11A00D3-8DEF-304F-8985-6DF97AC3999C}" type="slidenum">
              <a:rPr lang="fr-FR" smtClean="0"/>
              <a:pPr/>
              <a:t>3</a:t>
            </a:fld>
            <a:endParaRPr lang="fr-FR"/>
          </a:p>
        </p:txBody>
      </p:sp>
    </p:spTree>
    <p:extLst>
      <p:ext uri="{BB962C8B-B14F-4D97-AF65-F5344CB8AC3E}">
        <p14:creationId xmlns:p14="http://schemas.microsoft.com/office/powerpoint/2010/main" val="241155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11A00D3-8DEF-304F-8985-6DF97AC3999C}" type="slidenum">
              <a:rPr lang="fr-FR" smtClean="0"/>
              <a:pPr/>
              <a:t>4</a:t>
            </a:fld>
            <a:endParaRPr lang="fr-FR"/>
          </a:p>
        </p:txBody>
      </p:sp>
    </p:spTree>
    <p:extLst>
      <p:ext uri="{BB962C8B-B14F-4D97-AF65-F5344CB8AC3E}">
        <p14:creationId xmlns:p14="http://schemas.microsoft.com/office/powerpoint/2010/main" val="82142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A00D3-8DEF-304F-8985-6DF97AC3999C}" type="slidenum">
              <a:rPr lang="fr-FR" smtClean="0"/>
              <a:pPr/>
              <a:t>7</a:t>
            </a:fld>
            <a:endParaRPr lang="fr-FR"/>
          </a:p>
        </p:txBody>
      </p:sp>
    </p:spTree>
    <p:extLst>
      <p:ext uri="{BB962C8B-B14F-4D97-AF65-F5344CB8AC3E}">
        <p14:creationId xmlns:p14="http://schemas.microsoft.com/office/powerpoint/2010/main" val="146652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A00D3-8DEF-304F-8985-6DF97AC3999C}" type="slidenum">
              <a:rPr lang="fr-FR" smtClean="0"/>
              <a:pPr/>
              <a:t>8</a:t>
            </a:fld>
            <a:endParaRPr lang="fr-FR"/>
          </a:p>
        </p:txBody>
      </p:sp>
    </p:spTree>
    <p:extLst>
      <p:ext uri="{BB962C8B-B14F-4D97-AF65-F5344CB8AC3E}">
        <p14:creationId xmlns:p14="http://schemas.microsoft.com/office/powerpoint/2010/main" val="353566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A00D3-8DEF-304F-8985-6DF97AC3999C}" type="slidenum">
              <a:rPr lang="fr-FR" smtClean="0"/>
              <a:pPr/>
              <a:t>9</a:t>
            </a:fld>
            <a:endParaRPr lang="fr-FR"/>
          </a:p>
        </p:txBody>
      </p:sp>
    </p:spTree>
    <p:extLst>
      <p:ext uri="{BB962C8B-B14F-4D97-AF65-F5344CB8AC3E}">
        <p14:creationId xmlns:p14="http://schemas.microsoft.com/office/powerpoint/2010/main" val="2811588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pla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2E4BD-C1A4-B44F-84DE-E9A1DC2D710E}"/>
              </a:ext>
            </a:extLst>
          </p:cNvPr>
          <p:cNvSpPr/>
          <p:nvPr userDrawn="1"/>
        </p:nvSpPr>
        <p:spPr>
          <a:xfrm>
            <a:off x="0" y="0"/>
            <a:ext cx="9144000" cy="5143500"/>
          </a:xfrm>
          <a:prstGeom prst="rect">
            <a:avLst/>
          </a:prstGeom>
          <a:solidFill>
            <a:srgbClr val="D03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10" name="Image 9" descr="Une image contenant table&#10;&#10;Description générée automatiquement">
            <a:extLst>
              <a:ext uri="{FF2B5EF4-FFF2-40B4-BE49-F238E27FC236}">
                <a16:creationId xmlns:a16="http://schemas.microsoft.com/office/drawing/2014/main" id="{8D17DCCE-E660-804E-8ADD-12BA24F51D78}"/>
              </a:ext>
            </a:extLst>
          </p:cNvPr>
          <p:cNvPicPr>
            <a:picLocks noChangeAspect="1"/>
          </p:cNvPicPr>
          <p:nvPr userDrawn="1"/>
        </p:nvPicPr>
        <p:blipFill>
          <a:blip r:embed="rId2"/>
          <a:stretch>
            <a:fillRect/>
          </a:stretch>
        </p:blipFill>
        <p:spPr>
          <a:xfrm>
            <a:off x="147788" y="157655"/>
            <a:ext cx="2069897" cy="844036"/>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3"/>
          <a:stretch>
            <a:fillRect/>
          </a:stretch>
        </p:blipFill>
        <p:spPr>
          <a:xfrm>
            <a:off x="6894789" y="-117448"/>
            <a:ext cx="2596055" cy="1695810"/>
          </a:xfrm>
          <a:prstGeom prst="rect">
            <a:avLst/>
          </a:prstGeom>
        </p:spPr>
      </p:pic>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704337" y="1764152"/>
            <a:ext cx="7648833" cy="1790700"/>
          </a:xfrm>
          <a:prstGeom prst="rect">
            <a:avLst/>
          </a:prstGeom>
        </p:spPr>
        <p:txBody>
          <a:bodyPr anchor="b">
            <a:normAutofit/>
          </a:bodyPr>
          <a:lstStyle>
            <a:lvl1pPr algn="l">
              <a:defRPr sz="4000" b="1" i="0">
                <a:solidFill>
                  <a:schemeClr val="bg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704337" y="3556429"/>
            <a:ext cx="7648833" cy="1241822"/>
          </a:xfrm>
          <a:prstGeom prst="rect">
            <a:avLst/>
          </a:prstGeom>
        </p:spPr>
        <p:txBody>
          <a:bodyPr tIns="144000"/>
          <a:lstStyle>
            <a:lvl1pPr marL="0" indent="0" algn="l">
              <a:buNone/>
              <a:defRPr sz="24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spTree>
    <p:extLst>
      <p:ext uri="{BB962C8B-B14F-4D97-AF65-F5344CB8AC3E}">
        <p14:creationId xmlns:p14="http://schemas.microsoft.com/office/powerpoint/2010/main" val="26461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 two titles">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4627350" y="925513"/>
            <a:ext cx="3647461" cy="620712"/>
          </a:xfrm>
          <a:prstGeom prst="rect">
            <a:avLst/>
          </a:prstGeom>
        </p:spPr>
        <p:txBody>
          <a:bodyPr>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8651" y="1636776"/>
            <a:ext cx="3888000" cy="3130487"/>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6" name="Content Placeholder 6">
            <a:extLst>
              <a:ext uri="{FF2B5EF4-FFF2-40B4-BE49-F238E27FC236}">
                <a16:creationId xmlns:a16="http://schemas.microsoft.com/office/drawing/2014/main" id="{A17B7AFD-5B04-9F4F-8D18-C8ADE1654658}"/>
              </a:ext>
            </a:extLst>
          </p:cNvPr>
          <p:cNvSpPr>
            <a:spLocks noGrp="1"/>
          </p:cNvSpPr>
          <p:nvPr>
            <p:ph sz="quarter" idx="15"/>
          </p:nvPr>
        </p:nvSpPr>
        <p:spPr>
          <a:xfrm>
            <a:off x="4627351" y="1636774"/>
            <a:ext cx="3888000" cy="3130487"/>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8" name="Espace réservé du texte 3">
            <a:extLst>
              <a:ext uri="{FF2B5EF4-FFF2-40B4-BE49-F238E27FC236}">
                <a16:creationId xmlns:a16="http://schemas.microsoft.com/office/drawing/2014/main" id="{D9BAFB23-0BAD-174D-8AEF-360115183391}"/>
              </a:ext>
            </a:extLst>
          </p:cNvPr>
          <p:cNvSpPr>
            <a:spLocks noGrp="1"/>
          </p:cNvSpPr>
          <p:nvPr>
            <p:ph type="body" sz="quarter" idx="16" hasCustomPrompt="1"/>
          </p:nvPr>
        </p:nvSpPr>
        <p:spPr>
          <a:xfrm>
            <a:off x="628651" y="925513"/>
            <a:ext cx="3647461" cy="620712"/>
          </a:xfrm>
          <a:prstGeom prst="rect">
            <a:avLst/>
          </a:prstGeom>
        </p:spPr>
        <p:txBody>
          <a:bodyPr>
            <a:normAutofit/>
          </a:bodyPr>
          <a:lstStyle>
            <a:lvl1pPr marL="0" indent="0">
              <a:buNone/>
              <a:defRPr sz="2400" b="1"/>
            </a:lvl1pPr>
          </a:lstStyle>
          <a:p>
            <a:pPr lvl="0"/>
            <a:r>
              <a:rPr lang="fr-FR" err="1"/>
              <a:t>Title</a:t>
            </a:r>
            <a:endParaRPr lang="fr-FR"/>
          </a:p>
        </p:txBody>
      </p:sp>
    </p:spTree>
    <p:extLst>
      <p:ext uri="{BB962C8B-B14F-4D97-AF65-F5344CB8AC3E}">
        <p14:creationId xmlns:p14="http://schemas.microsoft.com/office/powerpoint/2010/main" val="111229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 no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8651" y="925515"/>
            <a:ext cx="3888000" cy="3841748"/>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6" name="Content Placeholder 6">
            <a:extLst>
              <a:ext uri="{FF2B5EF4-FFF2-40B4-BE49-F238E27FC236}">
                <a16:creationId xmlns:a16="http://schemas.microsoft.com/office/drawing/2014/main" id="{A17B7AFD-5B04-9F4F-8D18-C8ADE1654658}"/>
              </a:ext>
            </a:extLst>
          </p:cNvPr>
          <p:cNvSpPr>
            <a:spLocks noGrp="1"/>
          </p:cNvSpPr>
          <p:nvPr>
            <p:ph sz="quarter" idx="15"/>
          </p:nvPr>
        </p:nvSpPr>
        <p:spPr>
          <a:xfrm>
            <a:off x="4627351" y="925514"/>
            <a:ext cx="3888000" cy="3841748"/>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78196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with title - vertica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7704943" y="925513"/>
            <a:ext cx="622800" cy="3841750"/>
          </a:xfrm>
          <a:prstGeom prst="rect">
            <a:avLst/>
          </a:prstGeom>
        </p:spPr>
        <p:txBody>
          <a:bodyPr vert="vert">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4152" y="925514"/>
            <a:ext cx="7080793" cy="3841750"/>
          </a:xfrm>
          <a:prstGeom prst="rect">
            <a:avLst/>
          </a:prstGeom>
        </p:spPr>
        <p:txBody>
          <a:bodyPr vert="vert"/>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67603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vertical">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4152" y="925514"/>
            <a:ext cx="7703593" cy="3841750"/>
          </a:xfrm>
          <a:prstGeom prst="rect">
            <a:avLst/>
          </a:prstGeom>
        </p:spPr>
        <p:txBody>
          <a:bodyPr vert="vert"/>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Tree>
    <p:extLst>
      <p:ext uri="{BB962C8B-B14F-4D97-AF65-F5344CB8AC3E}">
        <p14:creationId xmlns:p14="http://schemas.microsoft.com/office/powerpoint/2010/main" val="242015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ith backgroun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437EC69-9453-C846-B623-A85C38C4B573}"/>
              </a:ext>
            </a:extLst>
          </p:cNvPr>
          <p:cNvSpPr>
            <a:spLocks noGrp="1"/>
          </p:cNvSpPr>
          <p:nvPr>
            <p:ph type="sldNum" sz="quarter" idx="12"/>
          </p:nvPr>
        </p:nvSpPr>
        <p:spPr>
          <a:xfrm>
            <a:off x="6457951" y="4767264"/>
            <a:ext cx="2057400" cy="273844"/>
          </a:xfrm>
          <a:prstGeom prst="rect">
            <a:avLst/>
          </a:prstGeom>
        </p:spPr>
        <p:txBody>
          <a:bodyPr/>
          <a:lstStyle/>
          <a:p>
            <a:fld id="{AC408851-99D8-9A44-B83F-995A95EE6BF9}" type="slidenum">
              <a:rPr lang="fr-FR" smtClean="0"/>
              <a:t>‹#›</a:t>
            </a:fld>
            <a:endParaRPr lang="fr-FR"/>
          </a:p>
        </p:txBody>
      </p:sp>
    </p:spTree>
    <p:extLst>
      <p:ext uri="{BB962C8B-B14F-4D97-AF65-F5344CB8AC3E}">
        <p14:creationId xmlns:p14="http://schemas.microsoft.com/office/powerpoint/2010/main" val="73505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437EC69-9453-C846-B623-A85C38C4B573}"/>
              </a:ext>
            </a:extLst>
          </p:cNvPr>
          <p:cNvSpPr>
            <a:spLocks noGrp="1"/>
          </p:cNvSpPr>
          <p:nvPr>
            <p:ph type="sldNum" sz="quarter" idx="12"/>
          </p:nvPr>
        </p:nvSpPr>
        <p:spPr>
          <a:xfrm>
            <a:off x="6457951" y="4767264"/>
            <a:ext cx="2057400" cy="273844"/>
          </a:xfrm>
          <a:prstGeom prst="rect">
            <a:avLst/>
          </a:prstGeom>
        </p:spPr>
        <p:txBody>
          <a:bodyPr/>
          <a:lstStyle/>
          <a:p>
            <a:fld id="{AC408851-99D8-9A44-B83F-995A95EE6BF9}" type="slidenum">
              <a:rPr lang="fr-FR" smtClean="0"/>
              <a:t>‹#›</a:t>
            </a:fld>
            <a:endParaRPr lang="fr-FR"/>
          </a:p>
        </p:txBody>
      </p:sp>
    </p:spTree>
    <p:extLst>
      <p:ext uri="{BB962C8B-B14F-4D97-AF65-F5344CB8AC3E}">
        <p14:creationId xmlns:p14="http://schemas.microsoft.com/office/powerpoint/2010/main" val="35486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age single sp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2E4BD-C1A4-B44F-84DE-E9A1DC2D710E}"/>
              </a:ext>
            </a:extLst>
          </p:cNvPr>
          <p:cNvSpPr/>
          <p:nvPr userDrawn="1"/>
        </p:nvSpPr>
        <p:spPr>
          <a:xfrm>
            <a:off x="-15765" y="-117448"/>
            <a:ext cx="9144000" cy="5260948"/>
          </a:xfrm>
          <a:prstGeom prst="rect">
            <a:avLst/>
          </a:prstGeom>
          <a:solidFill>
            <a:srgbClr val="D03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10" name="Image 9" descr="Une image contenant table&#10;&#10;Description générée automatiquement">
            <a:extLst>
              <a:ext uri="{FF2B5EF4-FFF2-40B4-BE49-F238E27FC236}">
                <a16:creationId xmlns:a16="http://schemas.microsoft.com/office/drawing/2014/main" id="{8D17DCCE-E660-804E-8ADD-12BA24F51D78}"/>
              </a:ext>
            </a:extLst>
          </p:cNvPr>
          <p:cNvPicPr>
            <a:picLocks noChangeAspect="1"/>
          </p:cNvPicPr>
          <p:nvPr userDrawn="1"/>
        </p:nvPicPr>
        <p:blipFill>
          <a:blip r:embed="rId2"/>
          <a:stretch>
            <a:fillRect/>
          </a:stretch>
        </p:blipFill>
        <p:spPr>
          <a:xfrm>
            <a:off x="147788" y="157655"/>
            <a:ext cx="2069897" cy="844036"/>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3"/>
          <a:stretch>
            <a:fillRect/>
          </a:stretch>
        </p:blipFill>
        <p:spPr>
          <a:xfrm>
            <a:off x="6894789" y="-117448"/>
            <a:ext cx="2596055" cy="1695810"/>
          </a:xfrm>
          <a:prstGeom prst="rect">
            <a:avLst/>
          </a:prstGeom>
        </p:spPr>
      </p:pic>
      <p:sp>
        <p:nvSpPr>
          <p:cNvPr id="4" name="ZoneTexte 3">
            <a:extLst>
              <a:ext uri="{FF2B5EF4-FFF2-40B4-BE49-F238E27FC236}">
                <a16:creationId xmlns:a16="http://schemas.microsoft.com/office/drawing/2014/main" id="{E136ACEE-35D2-584C-A909-5E499AB7A0D1}"/>
              </a:ext>
            </a:extLst>
          </p:cNvPr>
          <p:cNvSpPr txBox="1"/>
          <p:nvPr userDrawn="1"/>
        </p:nvSpPr>
        <p:spPr>
          <a:xfrm>
            <a:off x="704850" y="1385976"/>
            <a:ext cx="4890407" cy="707886"/>
          </a:xfrm>
          <a:prstGeom prst="rect">
            <a:avLst/>
          </a:prstGeom>
          <a:noFill/>
        </p:spPr>
        <p:txBody>
          <a:bodyPr wrap="square" rtlCol="0">
            <a:spAutoFit/>
          </a:bodyPr>
          <a:lstStyle/>
          <a:p>
            <a:pPr algn="l"/>
            <a:r>
              <a:rPr lang="fr-FR" sz="4000" b="1" err="1">
                <a:solidFill>
                  <a:schemeClr val="bg1"/>
                </a:solidFill>
              </a:rPr>
              <a:t>Get</a:t>
            </a:r>
            <a:r>
              <a:rPr lang="fr-FR" sz="4000" b="1">
                <a:solidFill>
                  <a:schemeClr val="bg1"/>
                </a:solidFill>
              </a:rPr>
              <a:t> in </a:t>
            </a:r>
            <a:r>
              <a:rPr lang="fr-FR" sz="4000" b="1" err="1">
                <a:solidFill>
                  <a:schemeClr val="bg1"/>
                </a:solidFill>
              </a:rPr>
              <a:t>touch</a:t>
            </a:r>
            <a:r>
              <a:rPr lang="fr-FR" sz="4000" b="1">
                <a:solidFill>
                  <a:schemeClr val="bg1"/>
                </a:solidFill>
              </a:rPr>
              <a:t>!</a:t>
            </a:r>
          </a:p>
        </p:txBody>
      </p:sp>
      <p:sp>
        <p:nvSpPr>
          <p:cNvPr id="12" name="Espace réservé pour une image  11">
            <a:extLst>
              <a:ext uri="{FF2B5EF4-FFF2-40B4-BE49-F238E27FC236}">
                <a16:creationId xmlns:a16="http://schemas.microsoft.com/office/drawing/2014/main" id="{DBD5D223-020C-6944-ABAB-4BFD68B7BC73}"/>
              </a:ext>
            </a:extLst>
          </p:cNvPr>
          <p:cNvSpPr>
            <a:spLocks noGrp="1"/>
          </p:cNvSpPr>
          <p:nvPr>
            <p:ph type="pic" sz="quarter" idx="12" hasCustomPrompt="1"/>
          </p:nvPr>
        </p:nvSpPr>
        <p:spPr>
          <a:xfrm>
            <a:off x="5595256" y="2334035"/>
            <a:ext cx="1800000" cy="1800000"/>
          </a:xfrm>
          <a:prstGeom prst="rect">
            <a:avLst/>
          </a:prstGeom>
        </p:spPr>
        <p:txBody>
          <a:bodyPr/>
          <a:lstStyle>
            <a:lvl1pPr marL="0" indent="0">
              <a:buNone/>
              <a:defRPr/>
            </a:lvl1pPr>
          </a:lstStyle>
          <a:p>
            <a:r>
              <a:rPr lang="fr-FR"/>
              <a:t>Picture</a:t>
            </a:r>
          </a:p>
        </p:txBody>
      </p:sp>
      <p:sp>
        <p:nvSpPr>
          <p:cNvPr id="13" name="Espace réservé du texte 3">
            <a:extLst>
              <a:ext uri="{FF2B5EF4-FFF2-40B4-BE49-F238E27FC236}">
                <a16:creationId xmlns:a16="http://schemas.microsoft.com/office/drawing/2014/main" id="{A0FC957F-EDC1-B545-8CE5-818090517C71}"/>
              </a:ext>
            </a:extLst>
          </p:cNvPr>
          <p:cNvSpPr>
            <a:spLocks noGrp="1"/>
          </p:cNvSpPr>
          <p:nvPr>
            <p:ph type="body" sz="quarter" idx="14" hasCustomPrompt="1"/>
          </p:nvPr>
        </p:nvSpPr>
        <p:spPr>
          <a:xfrm>
            <a:off x="704850" y="2831342"/>
            <a:ext cx="4479799" cy="436597"/>
          </a:xfrm>
          <a:prstGeom prst="rect">
            <a:avLst/>
          </a:prstGeom>
        </p:spPr>
        <p:txBody>
          <a:bodyPr>
            <a:normAutofit/>
          </a:bodyPr>
          <a:lstStyle>
            <a:lvl1pPr marL="0" indent="0">
              <a:buNone/>
              <a:defRPr sz="2000" b="1"/>
            </a:lvl1pPr>
          </a:lstStyle>
          <a:p>
            <a:pPr lvl="0"/>
            <a:r>
              <a:rPr lang="fr-FR"/>
              <a:t>First </a:t>
            </a:r>
            <a:r>
              <a:rPr lang="fr-FR" err="1"/>
              <a:t>name</a:t>
            </a:r>
            <a:r>
              <a:rPr lang="fr-FR"/>
              <a:t> last </a:t>
            </a:r>
            <a:r>
              <a:rPr lang="fr-FR" err="1"/>
              <a:t>name</a:t>
            </a:r>
            <a:endParaRPr lang="fr-FR"/>
          </a:p>
        </p:txBody>
      </p:sp>
      <p:sp>
        <p:nvSpPr>
          <p:cNvPr id="8" name="Text Placeholder 7">
            <a:extLst>
              <a:ext uri="{FF2B5EF4-FFF2-40B4-BE49-F238E27FC236}">
                <a16:creationId xmlns:a16="http://schemas.microsoft.com/office/drawing/2014/main" id="{CC40F470-EF6F-BE44-9038-D95BBF7F6080}"/>
              </a:ext>
            </a:extLst>
          </p:cNvPr>
          <p:cNvSpPr>
            <a:spLocks noGrp="1"/>
          </p:cNvSpPr>
          <p:nvPr>
            <p:ph type="body" sz="quarter" idx="15" hasCustomPrompt="1"/>
          </p:nvPr>
        </p:nvSpPr>
        <p:spPr>
          <a:xfrm>
            <a:off x="704724" y="3273300"/>
            <a:ext cx="4479925" cy="436597"/>
          </a:xfrm>
          <a:prstGeom prst="rect">
            <a:avLst/>
          </a:prstGeom>
        </p:spPr>
        <p:txBody>
          <a:bodyPr>
            <a:normAutofit/>
          </a:bodyPr>
          <a:lstStyle>
            <a:lvl1pPr marL="0" indent="0">
              <a:buNone/>
              <a:defRPr sz="1800"/>
            </a:lvl1pPr>
          </a:lstStyle>
          <a:p>
            <a:pPr lvl="0"/>
            <a:r>
              <a:rPr lang="en-US"/>
              <a:t>Email address</a:t>
            </a:r>
          </a:p>
        </p:txBody>
      </p:sp>
      <p:sp>
        <p:nvSpPr>
          <p:cNvPr id="14" name="TextBox 13">
            <a:extLst>
              <a:ext uri="{FF2B5EF4-FFF2-40B4-BE49-F238E27FC236}">
                <a16:creationId xmlns:a16="http://schemas.microsoft.com/office/drawing/2014/main" id="{F7B9E4EB-EFC4-B24F-86E0-05601D916B5B}"/>
              </a:ext>
            </a:extLst>
          </p:cNvPr>
          <p:cNvSpPr txBox="1"/>
          <p:nvPr userDrawn="1"/>
        </p:nvSpPr>
        <p:spPr>
          <a:xfrm>
            <a:off x="937583" y="4239535"/>
            <a:ext cx="2051924" cy="615810"/>
          </a:xfrm>
          <a:prstGeom prst="rect">
            <a:avLst/>
          </a:prstGeom>
          <a:noFill/>
        </p:spPr>
        <p:txBody>
          <a:bodyPr wrap="square" rtlCol="0">
            <a:spAutoFit/>
          </a:bodyPr>
          <a:lstStyle/>
          <a:p>
            <a:r>
              <a:rPr lang="en-US" sz="1351" b="1">
                <a:solidFill>
                  <a:schemeClr val="bg1"/>
                </a:solidFill>
              </a:rPr>
              <a:t>@</a:t>
            </a:r>
            <a:r>
              <a:rPr lang="en-US" sz="1351" b="1" err="1">
                <a:solidFill>
                  <a:schemeClr val="bg1"/>
                </a:solidFill>
              </a:rPr>
              <a:t>TechnopolisGrp</a:t>
            </a:r>
            <a:br>
              <a:rPr lang="en-US" sz="1351" b="1">
                <a:solidFill>
                  <a:schemeClr val="bg1"/>
                </a:solidFill>
              </a:rPr>
            </a:br>
            <a:r>
              <a:rPr lang="en-US" sz="700" b="1">
                <a:solidFill>
                  <a:schemeClr val="bg1"/>
                </a:solidFill>
              </a:rPr>
              <a:t> </a:t>
            </a:r>
            <a:br>
              <a:rPr lang="en-US" sz="1351" b="1">
                <a:solidFill>
                  <a:schemeClr val="bg1"/>
                </a:solidFill>
              </a:rPr>
            </a:br>
            <a:r>
              <a:rPr lang="en-US" sz="1351" b="1">
                <a:solidFill>
                  <a:schemeClr val="bg1"/>
                </a:solidFill>
              </a:rPr>
              <a:t>Technopolis-group</a:t>
            </a:r>
          </a:p>
        </p:txBody>
      </p:sp>
      <p:pic>
        <p:nvPicPr>
          <p:cNvPr id="18" name="Picture 17">
            <a:extLst>
              <a:ext uri="{FF2B5EF4-FFF2-40B4-BE49-F238E27FC236}">
                <a16:creationId xmlns:a16="http://schemas.microsoft.com/office/drawing/2014/main" id="{7DCB8054-5F75-9E43-A611-9894989AEBDE}"/>
              </a:ext>
            </a:extLst>
          </p:cNvPr>
          <p:cNvPicPr>
            <a:picLocks noChangeAspect="1"/>
          </p:cNvPicPr>
          <p:nvPr userDrawn="1"/>
        </p:nvPicPr>
        <p:blipFill>
          <a:blip r:embed="rId4"/>
          <a:stretch>
            <a:fillRect/>
          </a:stretch>
        </p:blipFill>
        <p:spPr>
          <a:xfrm>
            <a:off x="704723" y="4265413"/>
            <a:ext cx="255600" cy="255600"/>
          </a:xfrm>
          <a:prstGeom prst="rect">
            <a:avLst/>
          </a:prstGeom>
        </p:spPr>
      </p:pic>
      <p:pic>
        <p:nvPicPr>
          <p:cNvPr id="23" name="Picture 22">
            <a:extLst>
              <a:ext uri="{FF2B5EF4-FFF2-40B4-BE49-F238E27FC236}">
                <a16:creationId xmlns:a16="http://schemas.microsoft.com/office/drawing/2014/main" id="{00352DE5-068A-FC48-BF4D-36FD24EA375B}"/>
              </a:ext>
            </a:extLst>
          </p:cNvPr>
          <p:cNvPicPr>
            <a:picLocks noChangeAspect="1"/>
          </p:cNvPicPr>
          <p:nvPr userDrawn="1"/>
        </p:nvPicPr>
        <p:blipFill>
          <a:blip r:embed="rId5"/>
          <a:stretch>
            <a:fillRect/>
          </a:stretch>
        </p:blipFill>
        <p:spPr>
          <a:xfrm>
            <a:off x="704723" y="4576059"/>
            <a:ext cx="255600" cy="255600"/>
          </a:xfrm>
          <a:prstGeom prst="rect">
            <a:avLst/>
          </a:prstGeom>
        </p:spPr>
      </p:pic>
    </p:spTree>
    <p:extLst>
      <p:ext uri="{BB962C8B-B14F-4D97-AF65-F5344CB8AC3E}">
        <p14:creationId xmlns:p14="http://schemas.microsoft.com/office/powerpoint/2010/main" val="69024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age two speaker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2E4BD-C1A4-B44F-84DE-E9A1DC2D710E}"/>
              </a:ext>
            </a:extLst>
          </p:cNvPr>
          <p:cNvSpPr/>
          <p:nvPr userDrawn="1"/>
        </p:nvSpPr>
        <p:spPr>
          <a:xfrm>
            <a:off x="0" y="0"/>
            <a:ext cx="9144000" cy="5143500"/>
          </a:xfrm>
          <a:prstGeom prst="rect">
            <a:avLst/>
          </a:prstGeom>
          <a:solidFill>
            <a:srgbClr val="D03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10" name="Image 9" descr="Une image contenant table&#10;&#10;Description générée automatiquement">
            <a:extLst>
              <a:ext uri="{FF2B5EF4-FFF2-40B4-BE49-F238E27FC236}">
                <a16:creationId xmlns:a16="http://schemas.microsoft.com/office/drawing/2014/main" id="{8D17DCCE-E660-804E-8ADD-12BA24F51D78}"/>
              </a:ext>
            </a:extLst>
          </p:cNvPr>
          <p:cNvPicPr>
            <a:picLocks noChangeAspect="1"/>
          </p:cNvPicPr>
          <p:nvPr userDrawn="1"/>
        </p:nvPicPr>
        <p:blipFill>
          <a:blip r:embed="rId2"/>
          <a:stretch>
            <a:fillRect/>
          </a:stretch>
        </p:blipFill>
        <p:spPr>
          <a:xfrm>
            <a:off x="147788" y="157655"/>
            <a:ext cx="2069897" cy="844036"/>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3"/>
          <a:stretch>
            <a:fillRect/>
          </a:stretch>
        </p:blipFill>
        <p:spPr>
          <a:xfrm>
            <a:off x="6894789" y="-117448"/>
            <a:ext cx="2596055" cy="1695810"/>
          </a:xfrm>
          <a:prstGeom prst="rect">
            <a:avLst/>
          </a:prstGeom>
        </p:spPr>
      </p:pic>
      <p:sp>
        <p:nvSpPr>
          <p:cNvPr id="16" name="TextBox 15">
            <a:extLst>
              <a:ext uri="{FF2B5EF4-FFF2-40B4-BE49-F238E27FC236}">
                <a16:creationId xmlns:a16="http://schemas.microsoft.com/office/drawing/2014/main" id="{A86A078F-E043-6649-8173-9E82F4F16BF1}"/>
              </a:ext>
            </a:extLst>
          </p:cNvPr>
          <p:cNvSpPr txBox="1"/>
          <p:nvPr userDrawn="1"/>
        </p:nvSpPr>
        <p:spPr>
          <a:xfrm>
            <a:off x="937583" y="4239535"/>
            <a:ext cx="2051924" cy="615810"/>
          </a:xfrm>
          <a:prstGeom prst="rect">
            <a:avLst/>
          </a:prstGeom>
          <a:noFill/>
        </p:spPr>
        <p:txBody>
          <a:bodyPr wrap="square" rtlCol="0">
            <a:spAutoFit/>
          </a:bodyPr>
          <a:lstStyle/>
          <a:p>
            <a:r>
              <a:rPr lang="en-US" sz="1351" b="1">
                <a:solidFill>
                  <a:schemeClr val="bg1"/>
                </a:solidFill>
              </a:rPr>
              <a:t>@</a:t>
            </a:r>
            <a:r>
              <a:rPr lang="en-US" sz="1351" b="1" err="1">
                <a:solidFill>
                  <a:schemeClr val="bg1"/>
                </a:solidFill>
              </a:rPr>
              <a:t>TechnopolisGrp</a:t>
            </a:r>
            <a:br>
              <a:rPr lang="en-US" sz="1351" b="1">
                <a:solidFill>
                  <a:schemeClr val="bg1"/>
                </a:solidFill>
              </a:rPr>
            </a:br>
            <a:r>
              <a:rPr lang="en-US" sz="700" b="1">
                <a:solidFill>
                  <a:schemeClr val="bg1"/>
                </a:solidFill>
              </a:rPr>
              <a:t> </a:t>
            </a:r>
            <a:br>
              <a:rPr lang="en-US" sz="1351" b="1">
                <a:solidFill>
                  <a:schemeClr val="bg1"/>
                </a:solidFill>
              </a:rPr>
            </a:br>
            <a:r>
              <a:rPr lang="en-US" sz="1351" b="1">
                <a:solidFill>
                  <a:schemeClr val="bg1"/>
                </a:solidFill>
              </a:rPr>
              <a:t>Technopolis-group</a:t>
            </a:r>
          </a:p>
        </p:txBody>
      </p:sp>
      <p:pic>
        <p:nvPicPr>
          <p:cNvPr id="17" name="Picture 16">
            <a:extLst>
              <a:ext uri="{FF2B5EF4-FFF2-40B4-BE49-F238E27FC236}">
                <a16:creationId xmlns:a16="http://schemas.microsoft.com/office/drawing/2014/main" id="{938E4921-490C-5249-9881-02CB412FEF5F}"/>
              </a:ext>
            </a:extLst>
          </p:cNvPr>
          <p:cNvPicPr>
            <a:picLocks noChangeAspect="1"/>
          </p:cNvPicPr>
          <p:nvPr userDrawn="1"/>
        </p:nvPicPr>
        <p:blipFill>
          <a:blip r:embed="rId4"/>
          <a:stretch>
            <a:fillRect/>
          </a:stretch>
        </p:blipFill>
        <p:spPr>
          <a:xfrm>
            <a:off x="704723" y="4265413"/>
            <a:ext cx="255600" cy="255600"/>
          </a:xfrm>
          <a:prstGeom prst="rect">
            <a:avLst/>
          </a:prstGeom>
        </p:spPr>
      </p:pic>
      <p:pic>
        <p:nvPicPr>
          <p:cNvPr id="18" name="Picture 17">
            <a:extLst>
              <a:ext uri="{FF2B5EF4-FFF2-40B4-BE49-F238E27FC236}">
                <a16:creationId xmlns:a16="http://schemas.microsoft.com/office/drawing/2014/main" id="{87CC75EA-404B-E64C-8E90-783058863A6F}"/>
              </a:ext>
            </a:extLst>
          </p:cNvPr>
          <p:cNvPicPr>
            <a:picLocks noChangeAspect="1"/>
          </p:cNvPicPr>
          <p:nvPr userDrawn="1"/>
        </p:nvPicPr>
        <p:blipFill>
          <a:blip r:embed="rId5"/>
          <a:stretch>
            <a:fillRect/>
          </a:stretch>
        </p:blipFill>
        <p:spPr>
          <a:xfrm>
            <a:off x="704723" y="4576059"/>
            <a:ext cx="255600" cy="255600"/>
          </a:xfrm>
          <a:prstGeom prst="rect">
            <a:avLst/>
          </a:prstGeom>
        </p:spPr>
      </p:pic>
      <p:sp>
        <p:nvSpPr>
          <p:cNvPr id="19" name="ZoneTexte 3">
            <a:extLst>
              <a:ext uri="{FF2B5EF4-FFF2-40B4-BE49-F238E27FC236}">
                <a16:creationId xmlns:a16="http://schemas.microsoft.com/office/drawing/2014/main" id="{ADF9DEF6-77A3-4744-9EBF-02E6C86C8310}"/>
              </a:ext>
            </a:extLst>
          </p:cNvPr>
          <p:cNvSpPr txBox="1"/>
          <p:nvPr userDrawn="1"/>
        </p:nvSpPr>
        <p:spPr>
          <a:xfrm>
            <a:off x="704850" y="1030840"/>
            <a:ext cx="4890407" cy="707886"/>
          </a:xfrm>
          <a:prstGeom prst="rect">
            <a:avLst/>
          </a:prstGeom>
          <a:noFill/>
        </p:spPr>
        <p:txBody>
          <a:bodyPr wrap="square" rtlCol="0">
            <a:spAutoFit/>
          </a:bodyPr>
          <a:lstStyle/>
          <a:p>
            <a:pPr algn="l"/>
            <a:r>
              <a:rPr lang="fr-FR" sz="4000" b="1" err="1">
                <a:solidFill>
                  <a:schemeClr val="bg1"/>
                </a:solidFill>
              </a:rPr>
              <a:t>Get</a:t>
            </a:r>
            <a:r>
              <a:rPr lang="fr-FR" sz="4000" b="1">
                <a:solidFill>
                  <a:schemeClr val="bg1"/>
                </a:solidFill>
              </a:rPr>
              <a:t> in </a:t>
            </a:r>
            <a:r>
              <a:rPr lang="fr-FR" sz="4000" b="1" err="1">
                <a:solidFill>
                  <a:schemeClr val="bg1"/>
                </a:solidFill>
              </a:rPr>
              <a:t>touch</a:t>
            </a:r>
            <a:r>
              <a:rPr lang="fr-FR" sz="4000" b="1">
                <a:solidFill>
                  <a:schemeClr val="bg1"/>
                </a:solidFill>
              </a:rPr>
              <a:t>!</a:t>
            </a:r>
          </a:p>
        </p:txBody>
      </p:sp>
      <p:sp>
        <p:nvSpPr>
          <p:cNvPr id="20" name="Espace réservé pour une image  11">
            <a:extLst>
              <a:ext uri="{FF2B5EF4-FFF2-40B4-BE49-F238E27FC236}">
                <a16:creationId xmlns:a16="http://schemas.microsoft.com/office/drawing/2014/main" id="{B3B942E4-0971-2648-BC7D-F273AE4C3510}"/>
              </a:ext>
            </a:extLst>
          </p:cNvPr>
          <p:cNvSpPr>
            <a:spLocks noGrp="1"/>
          </p:cNvSpPr>
          <p:nvPr>
            <p:ph type="pic" sz="quarter" idx="12" hasCustomPrompt="1"/>
          </p:nvPr>
        </p:nvSpPr>
        <p:spPr>
          <a:xfrm>
            <a:off x="5595131" y="1814233"/>
            <a:ext cx="961200" cy="956266"/>
          </a:xfrm>
          <a:prstGeom prst="rect">
            <a:avLst/>
          </a:prstGeom>
        </p:spPr>
        <p:txBody>
          <a:bodyPr>
            <a:normAutofit/>
          </a:bodyPr>
          <a:lstStyle>
            <a:lvl1pPr marL="0" indent="0">
              <a:buNone/>
              <a:defRPr sz="1800"/>
            </a:lvl1pPr>
          </a:lstStyle>
          <a:p>
            <a:r>
              <a:rPr lang="fr-FR"/>
              <a:t>Picture</a:t>
            </a:r>
          </a:p>
        </p:txBody>
      </p:sp>
      <p:sp>
        <p:nvSpPr>
          <p:cNvPr id="21" name="Espace réservé du texte 3">
            <a:extLst>
              <a:ext uri="{FF2B5EF4-FFF2-40B4-BE49-F238E27FC236}">
                <a16:creationId xmlns:a16="http://schemas.microsoft.com/office/drawing/2014/main" id="{3A27D777-7F77-1B4F-9B9B-AB0B5BF0A6E6}"/>
              </a:ext>
            </a:extLst>
          </p:cNvPr>
          <p:cNvSpPr>
            <a:spLocks noGrp="1"/>
          </p:cNvSpPr>
          <p:nvPr>
            <p:ph type="body" sz="quarter" idx="14" hasCustomPrompt="1"/>
          </p:nvPr>
        </p:nvSpPr>
        <p:spPr>
          <a:xfrm>
            <a:off x="704723" y="1814234"/>
            <a:ext cx="4479799" cy="436597"/>
          </a:xfrm>
          <a:prstGeom prst="rect">
            <a:avLst/>
          </a:prstGeom>
        </p:spPr>
        <p:txBody>
          <a:bodyPr>
            <a:normAutofit/>
          </a:bodyPr>
          <a:lstStyle>
            <a:lvl1pPr marL="0" indent="0">
              <a:buNone/>
              <a:defRPr sz="2000" b="1"/>
            </a:lvl1pPr>
          </a:lstStyle>
          <a:p>
            <a:pPr lvl="0"/>
            <a:r>
              <a:rPr lang="fr-FR"/>
              <a:t>First </a:t>
            </a:r>
            <a:r>
              <a:rPr lang="fr-FR" err="1"/>
              <a:t>name</a:t>
            </a:r>
            <a:r>
              <a:rPr lang="fr-FR"/>
              <a:t> last </a:t>
            </a:r>
            <a:r>
              <a:rPr lang="fr-FR" err="1"/>
              <a:t>name</a:t>
            </a:r>
            <a:endParaRPr lang="fr-FR"/>
          </a:p>
        </p:txBody>
      </p:sp>
      <p:sp>
        <p:nvSpPr>
          <p:cNvPr id="22" name="Text Placeholder 7">
            <a:extLst>
              <a:ext uri="{FF2B5EF4-FFF2-40B4-BE49-F238E27FC236}">
                <a16:creationId xmlns:a16="http://schemas.microsoft.com/office/drawing/2014/main" id="{FCBD4EB0-2968-4B4D-AA07-35BA51D04EFC}"/>
              </a:ext>
            </a:extLst>
          </p:cNvPr>
          <p:cNvSpPr>
            <a:spLocks noGrp="1"/>
          </p:cNvSpPr>
          <p:nvPr>
            <p:ph type="body" sz="quarter" idx="15" hasCustomPrompt="1"/>
          </p:nvPr>
        </p:nvSpPr>
        <p:spPr>
          <a:xfrm>
            <a:off x="704596" y="2256194"/>
            <a:ext cx="4479925" cy="436597"/>
          </a:xfrm>
          <a:prstGeom prst="rect">
            <a:avLst/>
          </a:prstGeom>
        </p:spPr>
        <p:txBody>
          <a:bodyPr>
            <a:normAutofit/>
          </a:bodyPr>
          <a:lstStyle>
            <a:lvl1pPr marL="0" indent="0">
              <a:buNone/>
              <a:defRPr sz="1800"/>
            </a:lvl1pPr>
          </a:lstStyle>
          <a:p>
            <a:pPr lvl="0"/>
            <a:r>
              <a:rPr lang="en-US"/>
              <a:t>Email address</a:t>
            </a:r>
          </a:p>
        </p:txBody>
      </p:sp>
      <p:sp>
        <p:nvSpPr>
          <p:cNvPr id="23" name="Espace réservé pour une image  11">
            <a:extLst>
              <a:ext uri="{FF2B5EF4-FFF2-40B4-BE49-F238E27FC236}">
                <a16:creationId xmlns:a16="http://schemas.microsoft.com/office/drawing/2014/main" id="{A4788B48-BB25-9B4B-AE89-5AE1713607FC}"/>
              </a:ext>
            </a:extLst>
          </p:cNvPr>
          <p:cNvSpPr>
            <a:spLocks noGrp="1"/>
          </p:cNvSpPr>
          <p:nvPr>
            <p:ph type="pic" sz="quarter" idx="16" hasCustomPrompt="1"/>
          </p:nvPr>
        </p:nvSpPr>
        <p:spPr>
          <a:xfrm>
            <a:off x="5595131" y="2962979"/>
            <a:ext cx="961200" cy="956266"/>
          </a:xfrm>
          <a:prstGeom prst="rect">
            <a:avLst/>
          </a:prstGeom>
        </p:spPr>
        <p:txBody>
          <a:bodyPr>
            <a:normAutofit/>
          </a:bodyPr>
          <a:lstStyle>
            <a:lvl1pPr marL="0" indent="0">
              <a:buNone/>
              <a:defRPr sz="1800"/>
            </a:lvl1pPr>
          </a:lstStyle>
          <a:p>
            <a:r>
              <a:rPr lang="fr-FR"/>
              <a:t>Picture</a:t>
            </a:r>
          </a:p>
        </p:txBody>
      </p:sp>
      <p:sp>
        <p:nvSpPr>
          <p:cNvPr id="24" name="Espace réservé du texte 3">
            <a:extLst>
              <a:ext uri="{FF2B5EF4-FFF2-40B4-BE49-F238E27FC236}">
                <a16:creationId xmlns:a16="http://schemas.microsoft.com/office/drawing/2014/main" id="{52E189E8-2374-3446-9C42-5A75C8E8183B}"/>
              </a:ext>
            </a:extLst>
          </p:cNvPr>
          <p:cNvSpPr>
            <a:spLocks noGrp="1"/>
          </p:cNvSpPr>
          <p:nvPr>
            <p:ph type="body" sz="quarter" idx="17" hasCustomPrompt="1"/>
          </p:nvPr>
        </p:nvSpPr>
        <p:spPr>
          <a:xfrm>
            <a:off x="704723" y="2962980"/>
            <a:ext cx="4479799" cy="436597"/>
          </a:xfrm>
          <a:prstGeom prst="rect">
            <a:avLst/>
          </a:prstGeom>
        </p:spPr>
        <p:txBody>
          <a:bodyPr>
            <a:normAutofit/>
          </a:bodyPr>
          <a:lstStyle>
            <a:lvl1pPr marL="0" indent="0">
              <a:buNone/>
              <a:defRPr sz="2000" b="1"/>
            </a:lvl1pPr>
          </a:lstStyle>
          <a:p>
            <a:pPr lvl="0"/>
            <a:r>
              <a:rPr lang="fr-FR"/>
              <a:t>First </a:t>
            </a:r>
            <a:r>
              <a:rPr lang="fr-FR" err="1"/>
              <a:t>name</a:t>
            </a:r>
            <a:r>
              <a:rPr lang="fr-FR"/>
              <a:t> last </a:t>
            </a:r>
            <a:r>
              <a:rPr lang="fr-FR" err="1"/>
              <a:t>name</a:t>
            </a:r>
            <a:endParaRPr lang="fr-FR"/>
          </a:p>
        </p:txBody>
      </p:sp>
      <p:sp>
        <p:nvSpPr>
          <p:cNvPr id="25" name="Text Placeholder 7">
            <a:extLst>
              <a:ext uri="{FF2B5EF4-FFF2-40B4-BE49-F238E27FC236}">
                <a16:creationId xmlns:a16="http://schemas.microsoft.com/office/drawing/2014/main" id="{2FC62E3C-63EF-A546-A293-7894FCC09263}"/>
              </a:ext>
            </a:extLst>
          </p:cNvPr>
          <p:cNvSpPr>
            <a:spLocks noGrp="1"/>
          </p:cNvSpPr>
          <p:nvPr>
            <p:ph type="body" sz="quarter" idx="18" hasCustomPrompt="1"/>
          </p:nvPr>
        </p:nvSpPr>
        <p:spPr>
          <a:xfrm>
            <a:off x="704596" y="3404940"/>
            <a:ext cx="4479925" cy="436597"/>
          </a:xfrm>
          <a:prstGeom prst="rect">
            <a:avLst/>
          </a:prstGeom>
        </p:spPr>
        <p:txBody>
          <a:bodyPr>
            <a:normAutofit/>
          </a:bodyPr>
          <a:lstStyle>
            <a:lvl1pPr marL="0" indent="0">
              <a:buNone/>
              <a:defRPr sz="1800"/>
            </a:lvl1pPr>
          </a:lstStyle>
          <a:p>
            <a:pPr lvl="0"/>
            <a:r>
              <a:rPr lang="en-US"/>
              <a:t>Email address</a:t>
            </a:r>
          </a:p>
        </p:txBody>
      </p:sp>
    </p:spTree>
    <p:extLst>
      <p:ext uri="{BB962C8B-B14F-4D97-AF65-F5344CB8AC3E}">
        <p14:creationId xmlns:p14="http://schemas.microsoft.com/office/powerpoint/2010/main" val="1330770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2E3202-49FE-024E-988E-89805A0EDADF}"/>
              </a:ext>
            </a:extLst>
          </p:cNvPr>
          <p:cNvSpPr/>
          <p:nvPr userDrawn="1"/>
        </p:nvSpPr>
        <p:spPr>
          <a:xfrm>
            <a:off x="-160421" y="-1"/>
            <a:ext cx="9392653" cy="5221705"/>
          </a:xfrm>
          <a:prstGeom prst="rect">
            <a:avLst/>
          </a:prstGeom>
          <a:solidFill>
            <a:srgbClr val="D03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5" name="Image 9" descr="Une image contenant table&#10;&#10;Description générée automatiquement">
            <a:extLst>
              <a:ext uri="{FF2B5EF4-FFF2-40B4-BE49-F238E27FC236}">
                <a16:creationId xmlns:a16="http://schemas.microsoft.com/office/drawing/2014/main" id="{7D131739-FE29-0843-8A5E-D34EB53B037B}"/>
              </a:ext>
            </a:extLst>
          </p:cNvPr>
          <p:cNvPicPr>
            <a:picLocks noChangeAspect="1"/>
          </p:cNvPicPr>
          <p:nvPr userDrawn="1"/>
        </p:nvPicPr>
        <p:blipFill>
          <a:blip r:embed="rId2"/>
          <a:stretch>
            <a:fillRect/>
          </a:stretch>
        </p:blipFill>
        <p:spPr>
          <a:xfrm>
            <a:off x="147788" y="157655"/>
            <a:ext cx="2069897" cy="844036"/>
          </a:xfrm>
          <a:prstGeom prst="rect">
            <a:avLst/>
          </a:prstGeom>
        </p:spPr>
      </p:pic>
      <p:pic>
        <p:nvPicPr>
          <p:cNvPr id="6" name="Image 4" descr="Une image contenant dessin&#10;&#10;Description générée automatiquement">
            <a:extLst>
              <a:ext uri="{FF2B5EF4-FFF2-40B4-BE49-F238E27FC236}">
                <a16:creationId xmlns:a16="http://schemas.microsoft.com/office/drawing/2014/main" id="{F4EF922D-1B0D-674D-9BCE-30AD3D8A250C}"/>
              </a:ext>
            </a:extLst>
          </p:cNvPr>
          <p:cNvPicPr>
            <a:picLocks noChangeAspect="1"/>
          </p:cNvPicPr>
          <p:nvPr userDrawn="1"/>
        </p:nvPicPr>
        <p:blipFill>
          <a:blip r:embed="rId3"/>
          <a:stretch>
            <a:fillRect/>
          </a:stretch>
        </p:blipFill>
        <p:spPr>
          <a:xfrm>
            <a:off x="6894789" y="-117448"/>
            <a:ext cx="2596055" cy="1695810"/>
          </a:xfrm>
          <a:prstGeom prst="rect">
            <a:avLst/>
          </a:prstGeom>
        </p:spPr>
      </p:pic>
      <p:sp>
        <p:nvSpPr>
          <p:cNvPr id="7" name="ZoneTexte 3">
            <a:extLst>
              <a:ext uri="{FF2B5EF4-FFF2-40B4-BE49-F238E27FC236}">
                <a16:creationId xmlns:a16="http://schemas.microsoft.com/office/drawing/2014/main" id="{8B437B89-B0C0-1445-959B-40269D1B7DF6}"/>
              </a:ext>
            </a:extLst>
          </p:cNvPr>
          <p:cNvSpPr txBox="1"/>
          <p:nvPr userDrawn="1"/>
        </p:nvSpPr>
        <p:spPr>
          <a:xfrm>
            <a:off x="704850" y="2217807"/>
            <a:ext cx="4890407" cy="707886"/>
          </a:xfrm>
          <a:prstGeom prst="rect">
            <a:avLst/>
          </a:prstGeom>
          <a:noFill/>
        </p:spPr>
        <p:txBody>
          <a:bodyPr wrap="square" rtlCol="0">
            <a:spAutoFit/>
          </a:bodyPr>
          <a:lstStyle/>
          <a:p>
            <a:pPr algn="l"/>
            <a:r>
              <a:rPr lang="fr-FR" sz="4000" b="1" err="1">
                <a:solidFill>
                  <a:schemeClr val="bg1"/>
                </a:solidFill>
              </a:rPr>
              <a:t>Thank</a:t>
            </a:r>
            <a:r>
              <a:rPr lang="fr-FR" sz="4000" b="1">
                <a:solidFill>
                  <a:schemeClr val="bg1"/>
                </a:solidFill>
              </a:rPr>
              <a:t> </a:t>
            </a:r>
            <a:r>
              <a:rPr lang="fr-FR" sz="4000" b="1" err="1">
                <a:solidFill>
                  <a:schemeClr val="bg1"/>
                </a:solidFill>
              </a:rPr>
              <a:t>you</a:t>
            </a:r>
            <a:r>
              <a:rPr lang="fr-FR" sz="4000" b="1">
                <a:solidFill>
                  <a:schemeClr val="tx1"/>
                </a:solidFill>
              </a:rPr>
              <a:t>.</a:t>
            </a:r>
            <a:r>
              <a:rPr lang="fr-FR" sz="4000" b="1">
                <a:solidFill>
                  <a:schemeClr val="bg1"/>
                </a:solidFill>
              </a:rPr>
              <a:t> </a:t>
            </a:r>
          </a:p>
        </p:txBody>
      </p:sp>
      <p:sp>
        <p:nvSpPr>
          <p:cNvPr id="2" name="TextBox 1">
            <a:extLst>
              <a:ext uri="{FF2B5EF4-FFF2-40B4-BE49-F238E27FC236}">
                <a16:creationId xmlns:a16="http://schemas.microsoft.com/office/drawing/2014/main" id="{FB2E9C10-2868-D749-8443-6B3129241F8A}"/>
              </a:ext>
            </a:extLst>
          </p:cNvPr>
          <p:cNvSpPr txBox="1"/>
          <p:nvPr userDrawn="1"/>
        </p:nvSpPr>
        <p:spPr>
          <a:xfrm>
            <a:off x="147788" y="4235410"/>
            <a:ext cx="7420476" cy="523220"/>
          </a:xfrm>
          <a:prstGeom prst="rect">
            <a:avLst/>
          </a:prstGeom>
          <a:noFill/>
        </p:spPr>
        <p:txBody>
          <a:bodyPr wrap="square" rtlCol="0">
            <a:spAutoFit/>
          </a:bodyPr>
          <a:lstStyle/>
          <a:p>
            <a:pPr algn="l" eaLnBrk="1" hangingPunct="1">
              <a:spcBef>
                <a:spcPct val="20000"/>
              </a:spcBef>
              <a:buClr>
                <a:schemeClr val="accent1"/>
              </a:buClr>
              <a:buFont typeface="Times" pitchFamily="-65" charset="0"/>
              <a:buNone/>
            </a:pPr>
            <a:r>
              <a:rPr lang="en-US" sz="1400">
                <a:solidFill>
                  <a:schemeClr val="bg1"/>
                </a:solidFill>
                <a:latin typeface="+mn-lt"/>
              </a:rPr>
              <a:t>Abidjan </a:t>
            </a:r>
            <a:r>
              <a:rPr lang="en-US" sz="1400" b="1">
                <a:solidFill>
                  <a:schemeClr val="tx1"/>
                </a:solidFill>
                <a:latin typeface="+mn-lt"/>
              </a:rPr>
              <a:t>∙</a:t>
            </a:r>
            <a:r>
              <a:rPr lang="en-US" sz="1400">
                <a:solidFill>
                  <a:schemeClr val="bg1"/>
                </a:solidFill>
                <a:latin typeface="+mn-lt"/>
              </a:rPr>
              <a:t> Amsterdam </a:t>
            </a:r>
            <a:r>
              <a:rPr lang="en-US" sz="1400" b="1">
                <a:solidFill>
                  <a:schemeClr val="tx1"/>
                </a:solidFill>
                <a:latin typeface="+mn-lt"/>
              </a:rPr>
              <a:t>∙</a:t>
            </a:r>
            <a:r>
              <a:rPr lang="en-US" sz="1400">
                <a:solidFill>
                  <a:schemeClr val="bg1"/>
                </a:solidFill>
                <a:latin typeface="+mn-lt"/>
              </a:rPr>
              <a:t> Berlin </a:t>
            </a:r>
            <a:r>
              <a:rPr lang="en-US" sz="1400" b="1">
                <a:solidFill>
                  <a:schemeClr val="tx1"/>
                </a:solidFill>
                <a:latin typeface="+mn-lt"/>
              </a:rPr>
              <a:t>∙</a:t>
            </a:r>
            <a:r>
              <a:rPr lang="en-US" sz="1400">
                <a:solidFill>
                  <a:schemeClr val="bg1"/>
                </a:solidFill>
                <a:latin typeface="+mn-lt"/>
              </a:rPr>
              <a:t> </a:t>
            </a:r>
            <a:r>
              <a:rPr lang="en-US" sz="1400" err="1">
                <a:solidFill>
                  <a:schemeClr val="bg1"/>
                </a:solidFill>
                <a:latin typeface="+mn-lt"/>
              </a:rPr>
              <a:t>Bogot</a:t>
            </a:r>
            <a:r>
              <a:rPr lang="en-GB" sz="1400" err="1">
                <a:solidFill>
                  <a:schemeClr val="bg1"/>
                </a:solidFill>
                <a:latin typeface="+mn-lt"/>
              </a:rPr>
              <a:t>á</a:t>
            </a:r>
            <a:r>
              <a:rPr lang="en-US" sz="1400">
                <a:solidFill>
                  <a:schemeClr val="bg1"/>
                </a:solidFill>
                <a:latin typeface="+mn-lt"/>
              </a:rPr>
              <a:t> </a:t>
            </a:r>
            <a:r>
              <a:rPr lang="en-US" sz="1400" b="1">
                <a:solidFill>
                  <a:schemeClr val="tx1"/>
                </a:solidFill>
                <a:latin typeface="+mn-lt"/>
              </a:rPr>
              <a:t>∙</a:t>
            </a:r>
            <a:r>
              <a:rPr lang="en-US" sz="1400">
                <a:solidFill>
                  <a:schemeClr val="bg1"/>
                </a:solidFill>
                <a:latin typeface="+mn-lt"/>
              </a:rPr>
              <a:t> Brighton </a:t>
            </a:r>
            <a:r>
              <a:rPr lang="en-US" sz="1400" b="1">
                <a:solidFill>
                  <a:schemeClr val="tx1"/>
                </a:solidFill>
                <a:latin typeface="+mn-lt"/>
              </a:rPr>
              <a:t>∙</a:t>
            </a:r>
            <a:r>
              <a:rPr lang="en-US" sz="1400">
                <a:solidFill>
                  <a:schemeClr val="bg1"/>
                </a:solidFill>
                <a:latin typeface="+mn-lt"/>
              </a:rPr>
              <a:t> Brussels</a:t>
            </a:r>
            <a:r>
              <a:rPr lang="en-US" sz="1400" b="1">
                <a:solidFill>
                  <a:schemeClr val="tx1"/>
                </a:solidFill>
                <a:latin typeface="+mn-lt"/>
              </a:rPr>
              <a:t> ∙ </a:t>
            </a:r>
            <a:r>
              <a:rPr lang="en-US" sz="1400">
                <a:solidFill>
                  <a:schemeClr val="bg1"/>
                </a:solidFill>
                <a:latin typeface="+mn-lt"/>
              </a:rPr>
              <a:t>Frankfurt/Main </a:t>
            </a:r>
            <a:r>
              <a:rPr lang="en-US" sz="1400" b="1">
                <a:solidFill>
                  <a:schemeClr val="tx1"/>
                </a:solidFill>
                <a:latin typeface="+mn-lt"/>
              </a:rPr>
              <a:t>∙</a:t>
            </a:r>
            <a:r>
              <a:rPr lang="en-US" sz="1400">
                <a:solidFill>
                  <a:schemeClr val="bg1"/>
                </a:solidFill>
                <a:latin typeface="+mn-lt"/>
              </a:rPr>
              <a:t> London </a:t>
            </a:r>
            <a:r>
              <a:rPr lang="en-US" sz="1400" b="1">
                <a:solidFill>
                  <a:schemeClr val="tx1"/>
                </a:solidFill>
                <a:latin typeface="+mn-lt"/>
              </a:rPr>
              <a:t>∙</a:t>
            </a:r>
            <a:r>
              <a:rPr lang="en-US" sz="1400">
                <a:solidFill>
                  <a:schemeClr val="bg1"/>
                </a:solidFill>
                <a:latin typeface="+mn-lt"/>
              </a:rPr>
              <a:t> Paris </a:t>
            </a:r>
            <a:r>
              <a:rPr lang="en-US" sz="1400" b="1">
                <a:solidFill>
                  <a:schemeClr val="tx1"/>
                </a:solidFill>
                <a:latin typeface="+mn-lt"/>
              </a:rPr>
              <a:t>∙</a:t>
            </a:r>
            <a:r>
              <a:rPr lang="en-US" sz="1400">
                <a:solidFill>
                  <a:schemeClr val="bg1"/>
                </a:solidFill>
                <a:latin typeface="+mn-lt"/>
              </a:rPr>
              <a:t> Stockholm </a:t>
            </a:r>
            <a:r>
              <a:rPr lang="en-US" sz="1400" b="1">
                <a:solidFill>
                  <a:schemeClr val="tx1"/>
                </a:solidFill>
                <a:latin typeface="+mn-lt"/>
              </a:rPr>
              <a:t>∙</a:t>
            </a:r>
            <a:r>
              <a:rPr lang="en-US" sz="1400">
                <a:solidFill>
                  <a:schemeClr val="bg1"/>
                </a:solidFill>
                <a:latin typeface="+mn-lt"/>
              </a:rPr>
              <a:t> Tallinn </a:t>
            </a:r>
            <a:r>
              <a:rPr lang="en-US" sz="1400" b="1">
                <a:solidFill>
                  <a:schemeClr val="tx1"/>
                </a:solidFill>
                <a:latin typeface="+mn-lt"/>
              </a:rPr>
              <a:t>∙</a:t>
            </a:r>
            <a:r>
              <a:rPr lang="en-US" sz="1400">
                <a:solidFill>
                  <a:schemeClr val="bg1"/>
                </a:solidFill>
                <a:latin typeface="+mn-lt"/>
              </a:rPr>
              <a:t> Vienna</a:t>
            </a:r>
          </a:p>
        </p:txBody>
      </p:sp>
    </p:spTree>
    <p:extLst>
      <p:ext uri="{BB962C8B-B14F-4D97-AF65-F5344CB8AC3E}">
        <p14:creationId xmlns:p14="http://schemas.microsoft.com/office/powerpoint/2010/main" val="187884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3"/>
          <p:cNvSpPr>
            <a:spLocks noGrp="1"/>
          </p:cNvSpPr>
          <p:nvPr>
            <p:ph type="sldNum" sz="quarter" idx="10"/>
          </p:nvPr>
        </p:nvSpPr>
        <p:spPr/>
        <p:txBody>
          <a:bodyPr/>
          <a:lstStyle>
            <a:lvl1pPr>
              <a:defRPr smtClean="0"/>
            </a:lvl1pPr>
          </a:lstStyle>
          <a:p>
            <a:fld id="{948D080D-74FF-BC4B-95C4-BC8324BDFCBF}" type="slidenum">
              <a:rPr lang="en-US" smtClean="0"/>
              <a:pPr/>
              <a:t>‹#›</a:t>
            </a:fld>
            <a:endParaRPr lang="en-US"/>
          </a:p>
        </p:txBody>
      </p:sp>
    </p:spTree>
    <p:extLst>
      <p:ext uri="{BB962C8B-B14F-4D97-AF65-F5344CB8AC3E}">
        <p14:creationId xmlns:p14="http://schemas.microsoft.com/office/powerpoint/2010/main" val="158408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plain with nam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2E4BD-C1A4-B44F-84DE-E9A1DC2D710E}"/>
              </a:ext>
            </a:extLst>
          </p:cNvPr>
          <p:cNvSpPr/>
          <p:nvPr userDrawn="1"/>
        </p:nvSpPr>
        <p:spPr>
          <a:xfrm>
            <a:off x="0" y="0"/>
            <a:ext cx="9144000" cy="5143500"/>
          </a:xfrm>
          <a:prstGeom prst="rect">
            <a:avLst/>
          </a:prstGeom>
          <a:solidFill>
            <a:srgbClr val="D03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10" name="Image 9" descr="Une image contenant table&#10;&#10;Description générée automatiquement">
            <a:extLst>
              <a:ext uri="{FF2B5EF4-FFF2-40B4-BE49-F238E27FC236}">
                <a16:creationId xmlns:a16="http://schemas.microsoft.com/office/drawing/2014/main" id="{8D17DCCE-E660-804E-8ADD-12BA24F51D78}"/>
              </a:ext>
            </a:extLst>
          </p:cNvPr>
          <p:cNvPicPr>
            <a:picLocks noChangeAspect="1"/>
          </p:cNvPicPr>
          <p:nvPr userDrawn="1"/>
        </p:nvPicPr>
        <p:blipFill>
          <a:blip r:embed="rId2"/>
          <a:stretch>
            <a:fillRect/>
          </a:stretch>
        </p:blipFill>
        <p:spPr>
          <a:xfrm>
            <a:off x="147788" y="157655"/>
            <a:ext cx="2069897" cy="844036"/>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3"/>
          <a:stretch>
            <a:fillRect/>
          </a:stretch>
        </p:blipFill>
        <p:spPr>
          <a:xfrm>
            <a:off x="6894789" y="-117448"/>
            <a:ext cx="2596055" cy="1695810"/>
          </a:xfrm>
          <a:prstGeom prst="rect">
            <a:avLst/>
          </a:prstGeom>
        </p:spPr>
      </p:pic>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704337" y="1764152"/>
            <a:ext cx="7648833" cy="1790700"/>
          </a:xfrm>
          <a:prstGeom prst="rect">
            <a:avLst/>
          </a:prstGeom>
        </p:spPr>
        <p:txBody>
          <a:bodyPr bIns="144000" anchor="b">
            <a:normAutofit/>
          </a:bodyPr>
          <a:lstStyle>
            <a:lvl1pPr algn="l">
              <a:defRPr sz="4000" b="1" i="0">
                <a:solidFill>
                  <a:schemeClr val="bg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704337" y="3556429"/>
            <a:ext cx="7648833" cy="760884"/>
          </a:xfrm>
          <a:prstGeom prst="rect">
            <a:avLst/>
          </a:prstGeom>
        </p:spPr>
        <p:txBody>
          <a:bodyPr tIns="144000"/>
          <a:lstStyle>
            <a:lvl1pPr marL="0" indent="0" algn="l">
              <a:buNone/>
              <a:defRPr sz="24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sp>
        <p:nvSpPr>
          <p:cNvPr id="9" name="Espace réservé du texte 8">
            <a:extLst>
              <a:ext uri="{FF2B5EF4-FFF2-40B4-BE49-F238E27FC236}">
                <a16:creationId xmlns:a16="http://schemas.microsoft.com/office/drawing/2014/main" id="{33E910ED-D46E-A746-9211-F5F941327942}"/>
              </a:ext>
            </a:extLst>
          </p:cNvPr>
          <p:cNvSpPr>
            <a:spLocks noGrp="1"/>
          </p:cNvSpPr>
          <p:nvPr>
            <p:ph type="body" sz="quarter" idx="10" hasCustomPrompt="1"/>
          </p:nvPr>
        </p:nvSpPr>
        <p:spPr>
          <a:xfrm>
            <a:off x="704851" y="4318002"/>
            <a:ext cx="7648575" cy="512763"/>
          </a:xfrm>
          <a:prstGeom prst="rect">
            <a:avLst/>
          </a:prstGeom>
        </p:spPr>
        <p:txBody>
          <a:bodyPr>
            <a:normAutofit/>
          </a:bodyPr>
          <a:lstStyle>
            <a:lvl1pPr marL="0" indent="0">
              <a:buNone/>
              <a:defRPr sz="1600"/>
            </a:lvl1pPr>
          </a:lstStyle>
          <a:p>
            <a:pPr lvl="0"/>
            <a:r>
              <a:rPr lang="fr-FR" err="1"/>
              <a:t>Presenter</a:t>
            </a:r>
            <a:r>
              <a:rPr lang="fr-FR"/>
              <a:t> </a:t>
            </a:r>
            <a:r>
              <a:rPr lang="fr-FR" err="1"/>
              <a:t>names</a:t>
            </a:r>
            <a:endParaRPr lang="fr-FR"/>
          </a:p>
        </p:txBody>
      </p:sp>
      <p:cxnSp>
        <p:nvCxnSpPr>
          <p:cNvPr id="12" name="Connecteur droit 5">
            <a:extLst>
              <a:ext uri="{FF2B5EF4-FFF2-40B4-BE49-F238E27FC236}">
                <a16:creationId xmlns:a16="http://schemas.microsoft.com/office/drawing/2014/main" id="{6063D200-D6B8-644F-9950-3EEAC3C154CF}"/>
              </a:ext>
            </a:extLst>
          </p:cNvPr>
          <p:cNvCxnSpPr>
            <a:cxnSpLocks/>
          </p:cNvCxnSpPr>
          <p:nvPr userDrawn="1"/>
        </p:nvCxnSpPr>
        <p:spPr>
          <a:xfrm>
            <a:off x="704336" y="4317315"/>
            <a:ext cx="0" cy="43319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363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0AE7438-E143-AD4B-AD4B-109473EAEB9F}"/>
              </a:ext>
            </a:extLst>
          </p:cNvPr>
          <p:cNvSpPr>
            <a:spLocks noGrp="1"/>
          </p:cNvSpPr>
          <p:nvPr>
            <p:ph type="pic" sz="quarter" idx="11"/>
          </p:nvPr>
        </p:nvSpPr>
        <p:spPr>
          <a:xfrm>
            <a:off x="6096002" y="994373"/>
            <a:ext cx="3047999" cy="3523233"/>
          </a:xfrm>
          <a:prstGeom prst="rect">
            <a:avLst/>
          </a:prstGeom>
        </p:spPr>
        <p:txBody>
          <a:bodyPr/>
          <a:lstStyle/>
          <a:p>
            <a:r>
              <a:rPr lang="fr-FR"/>
              <a:t>Cliquez sur l'icône pour ajouter une image</a:t>
            </a:r>
            <a:endParaRPr lang="en-US"/>
          </a:p>
        </p:txBody>
      </p:sp>
      <p:sp>
        <p:nvSpPr>
          <p:cNvPr id="11" name="Rectangle 10">
            <a:extLst>
              <a:ext uri="{FF2B5EF4-FFF2-40B4-BE49-F238E27FC236}">
                <a16:creationId xmlns:a16="http://schemas.microsoft.com/office/drawing/2014/main" id="{E572E4BD-C1A4-B44F-84DE-E9A1DC2D710E}"/>
              </a:ext>
            </a:extLst>
          </p:cNvPr>
          <p:cNvSpPr/>
          <p:nvPr userDrawn="1"/>
        </p:nvSpPr>
        <p:spPr>
          <a:xfrm>
            <a:off x="0" y="994373"/>
            <a:ext cx="6096000" cy="3523233"/>
          </a:xfrm>
          <a:prstGeom prst="rect">
            <a:avLst/>
          </a:prstGeom>
          <a:solidFill>
            <a:srgbClr val="D03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2"/>
          <a:stretch>
            <a:fillRect/>
          </a:stretch>
        </p:blipFill>
        <p:spPr>
          <a:xfrm>
            <a:off x="6894789" y="-117448"/>
            <a:ext cx="2596055" cy="1695810"/>
          </a:xfrm>
          <a:prstGeom prst="rect">
            <a:avLst/>
          </a:prstGeom>
        </p:spPr>
      </p:pic>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703823" y="1379368"/>
            <a:ext cx="5045336" cy="1790700"/>
          </a:xfrm>
          <a:prstGeom prst="rect">
            <a:avLst/>
          </a:prstGeom>
        </p:spPr>
        <p:txBody>
          <a:bodyPr anchor="b">
            <a:normAutofit/>
          </a:bodyPr>
          <a:lstStyle>
            <a:lvl1pPr algn="l">
              <a:defRPr sz="4000" b="1" i="0">
                <a:solidFill>
                  <a:schemeClr val="bg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703823" y="3179082"/>
            <a:ext cx="5045336" cy="974929"/>
          </a:xfrm>
          <a:prstGeom prst="rect">
            <a:avLst/>
          </a:prstGeom>
        </p:spPr>
        <p:txBody>
          <a:bodyPr tIns="144000"/>
          <a:lstStyle>
            <a:lvl1pPr marL="0" indent="0" algn="l">
              <a:buNone/>
              <a:defRPr sz="24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pic>
        <p:nvPicPr>
          <p:cNvPr id="18" name="Picture 17" descr="A close up of a logo&#10;&#10;Description automatically generated">
            <a:extLst>
              <a:ext uri="{FF2B5EF4-FFF2-40B4-BE49-F238E27FC236}">
                <a16:creationId xmlns:a16="http://schemas.microsoft.com/office/drawing/2014/main" id="{BD623DFE-2182-9B45-98A5-5EBE89F014A5}"/>
              </a:ext>
            </a:extLst>
          </p:cNvPr>
          <p:cNvPicPr>
            <a:picLocks noChangeAspect="1"/>
          </p:cNvPicPr>
          <p:nvPr userDrawn="1"/>
        </p:nvPicPr>
        <p:blipFill rotWithShape="1">
          <a:blip r:embed="rId3"/>
          <a:srcRect l="5953" t="11364"/>
          <a:stretch/>
        </p:blipFill>
        <p:spPr>
          <a:xfrm>
            <a:off x="1" y="0"/>
            <a:ext cx="2512251" cy="1331843"/>
          </a:xfrm>
          <a:prstGeom prst="rect">
            <a:avLst/>
          </a:prstGeom>
        </p:spPr>
      </p:pic>
    </p:spTree>
    <p:extLst>
      <p:ext uri="{BB962C8B-B14F-4D97-AF65-F5344CB8AC3E}">
        <p14:creationId xmlns:p14="http://schemas.microsoft.com/office/powerpoint/2010/main" val="326141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 name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0AE7438-E143-AD4B-AD4B-109473EAEB9F}"/>
              </a:ext>
            </a:extLst>
          </p:cNvPr>
          <p:cNvSpPr>
            <a:spLocks noGrp="1"/>
          </p:cNvSpPr>
          <p:nvPr>
            <p:ph type="pic" sz="quarter" idx="11"/>
          </p:nvPr>
        </p:nvSpPr>
        <p:spPr>
          <a:xfrm>
            <a:off x="6155962" y="994371"/>
            <a:ext cx="2988039" cy="3520800"/>
          </a:xfrm>
          <a:prstGeom prst="rect">
            <a:avLst/>
          </a:prstGeom>
        </p:spPr>
        <p:txBody>
          <a:bodyPr/>
          <a:lstStyle/>
          <a:p>
            <a:r>
              <a:rPr lang="fr-FR"/>
              <a:t>Cliquez sur l'icône pour ajouter une image</a:t>
            </a:r>
            <a:endParaRPr lang="en-US"/>
          </a:p>
        </p:txBody>
      </p:sp>
      <p:pic>
        <p:nvPicPr>
          <p:cNvPr id="5" name="Image 4" descr="Une image contenant dessin&#10;&#10;Description générée automatiquement">
            <a:extLst>
              <a:ext uri="{FF2B5EF4-FFF2-40B4-BE49-F238E27FC236}">
                <a16:creationId xmlns:a16="http://schemas.microsoft.com/office/drawing/2014/main" id="{D89F5AEB-13DD-2840-B44C-9930EFB5B5B9}"/>
              </a:ext>
            </a:extLst>
          </p:cNvPr>
          <p:cNvPicPr>
            <a:picLocks noChangeAspect="1"/>
          </p:cNvPicPr>
          <p:nvPr userDrawn="1"/>
        </p:nvPicPr>
        <p:blipFill>
          <a:blip r:embed="rId2"/>
          <a:stretch>
            <a:fillRect/>
          </a:stretch>
        </p:blipFill>
        <p:spPr>
          <a:xfrm>
            <a:off x="6894789" y="-117448"/>
            <a:ext cx="2596055" cy="1695810"/>
          </a:xfrm>
          <a:prstGeom prst="rect">
            <a:avLst/>
          </a:prstGeom>
        </p:spPr>
      </p:pic>
      <p:sp>
        <p:nvSpPr>
          <p:cNvPr id="11" name="Rectangle 10">
            <a:extLst>
              <a:ext uri="{FF2B5EF4-FFF2-40B4-BE49-F238E27FC236}">
                <a16:creationId xmlns:a16="http://schemas.microsoft.com/office/drawing/2014/main" id="{E572E4BD-C1A4-B44F-84DE-E9A1DC2D710E}"/>
              </a:ext>
            </a:extLst>
          </p:cNvPr>
          <p:cNvSpPr/>
          <p:nvPr userDrawn="1"/>
        </p:nvSpPr>
        <p:spPr>
          <a:xfrm>
            <a:off x="0" y="994371"/>
            <a:ext cx="6197523" cy="35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a:p>
        </p:txBody>
      </p:sp>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703823" y="1379368"/>
            <a:ext cx="5045336" cy="1790700"/>
          </a:xfrm>
          <a:prstGeom prst="rect">
            <a:avLst/>
          </a:prstGeom>
        </p:spPr>
        <p:txBody>
          <a:bodyPr anchor="b">
            <a:normAutofit/>
          </a:bodyPr>
          <a:lstStyle>
            <a:lvl1pPr algn="l">
              <a:defRPr sz="4000" b="1" i="0">
                <a:solidFill>
                  <a:schemeClr val="bg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703823" y="3179082"/>
            <a:ext cx="5045336" cy="974929"/>
          </a:xfrm>
          <a:prstGeom prst="rect">
            <a:avLst/>
          </a:prstGeom>
        </p:spPr>
        <p:txBody>
          <a:bodyPr tIns="144000"/>
          <a:lstStyle>
            <a:lvl1pPr marL="0" indent="0" algn="l">
              <a:buNone/>
              <a:defRPr sz="24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pic>
        <p:nvPicPr>
          <p:cNvPr id="18" name="Picture 17" descr="A close up of a logo&#10;&#10;Description automatically generated">
            <a:extLst>
              <a:ext uri="{FF2B5EF4-FFF2-40B4-BE49-F238E27FC236}">
                <a16:creationId xmlns:a16="http://schemas.microsoft.com/office/drawing/2014/main" id="{BD623DFE-2182-9B45-98A5-5EBE89F014A5}"/>
              </a:ext>
            </a:extLst>
          </p:cNvPr>
          <p:cNvPicPr>
            <a:picLocks noChangeAspect="1"/>
          </p:cNvPicPr>
          <p:nvPr userDrawn="1"/>
        </p:nvPicPr>
        <p:blipFill rotWithShape="1">
          <a:blip r:embed="rId3"/>
          <a:srcRect l="5953" t="11364"/>
          <a:stretch/>
        </p:blipFill>
        <p:spPr>
          <a:xfrm>
            <a:off x="1" y="0"/>
            <a:ext cx="2512251" cy="1331843"/>
          </a:xfrm>
          <a:prstGeom prst="rect">
            <a:avLst/>
          </a:prstGeom>
        </p:spPr>
      </p:pic>
      <p:sp>
        <p:nvSpPr>
          <p:cNvPr id="19" name="Espace réservé du texte 8">
            <a:extLst>
              <a:ext uri="{FF2B5EF4-FFF2-40B4-BE49-F238E27FC236}">
                <a16:creationId xmlns:a16="http://schemas.microsoft.com/office/drawing/2014/main" id="{51BB9603-1575-3D47-A7F9-A3C7D7C8C4DE}"/>
              </a:ext>
            </a:extLst>
          </p:cNvPr>
          <p:cNvSpPr>
            <a:spLocks noGrp="1"/>
          </p:cNvSpPr>
          <p:nvPr>
            <p:ph type="body" sz="quarter" idx="12" hasCustomPrompt="1"/>
          </p:nvPr>
        </p:nvSpPr>
        <p:spPr>
          <a:xfrm>
            <a:off x="704338" y="4598548"/>
            <a:ext cx="7648575" cy="512763"/>
          </a:xfrm>
          <a:prstGeom prst="rect">
            <a:avLst/>
          </a:prstGeom>
        </p:spPr>
        <p:txBody>
          <a:bodyPr>
            <a:normAutofit/>
          </a:bodyPr>
          <a:lstStyle>
            <a:lvl1pPr marL="0" indent="0">
              <a:buNone/>
              <a:defRPr sz="1600"/>
            </a:lvl1pPr>
          </a:lstStyle>
          <a:p>
            <a:pPr lvl="0"/>
            <a:r>
              <a:rPr lang="fr-FR" err="1"/>
              <a:t>Presenter</a:t>
            </a:r>
            <a:r>
              <a:rPr lang="fr-FR"/>
              <a:t> </a:t>
            </a:r>
            <a:r>
              <a:rPr lang="fr-FR" err="1"/>
              <a:t>names</a:t>
            </a:r>
            <a:endParaRPr lang="fr-FR"/>
          </a:p>
        </p:txBody>
      </p:sp>
      <p:cxnSp>
        <p:nvCxnSpPr>
          <p:cNvPr id="20" name="Connecteur droit 5">
            <a:extLst>
              <a:ext uri="{FF2B5EF4-FFF2-40B4-BE49-F238E27FC236}">
                <a16:creationId xmlns:a16="http://schemas.microsoft.com/office/drawing/2014/main" id="{F3D77DB4-4660-F840-812E-676A95D75817}"/>
              </a:ext>
            </a:extLst>
          </p:cNvPr>
          <p:cNvCxnSpPr>
            <a:cxnSpLocks/>
          </p:cNvCxnSpPr>
          <p:nvPr userDrawn="1"/>
        </p:nvCxnSpPr>
        <p:spPr>
          <a:xfrm>
            <a:off x="703823" y="4597861"/>
            <a:ext cx="0" cy="43319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073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704338" y="1587071"/>
            <a:ext cx="7488196" cy="1790700"/>
          </a:xfrm>
          <a:prstGeom prst="rect">
            <a:avLst/>
          </a:prstGeom>
        </p:spPr>
        <p:txBody>
          <a:bodyPr anchor="b">
            <a:normAutofit/>
          </a:bodyPr>
          <a:lstStyle>
            <a:lvl1pPr algn="l">
              <a:defRPr sz="3600" b="1" i="0">
                <a:solidFill>
                  <a:schemeClr val="tx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704337" y="3586536"/>
            <a:ext cx="7488196" cy="1109954"/>
          </a:xfrm>
          <a:prstGeom prst="rect">
            <a:avLst/>
          </a:prstGeom>
        </p:spPr>
        <p:txBody>
          <a:bodyPr/>
          <a:lstStyle>
            <a:lvl1pPr marL="0" indent="0" algn="l">
              <a:buNone/>
              <a:defRPr sz="20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cxnSp>
        <p:nvCxnSpPr>
          <p:cNvPr id="7" name="Connecteur droit 16">
            <a:extLst>
              <a:ext uri="{FF2B5EF4-FFF2-40B4-BE49-F238E27FC236}">
                <a16:creationId xmlns:a16="http://schemas.microsoft.com/office/drawing/2014/main" id="{67C9F20A-F961-724C-960A-CC750E89FDFD}"/>
              </a:ext>
            </a:extLst>
          </p:cNvPr>
          <p:cNvCxnSpPr/>
          <p:nvPr userDrawn="1"/>
        </p:nvCxnSpPr>
        <p:spPr>
          <a:xfrm>
            <a:off x="704337" y="3448891"/>
            <a:ext cx="3654425"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57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 na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E9DB2-E1B1-794F-B938-CB7BCE42C5F7}"/>
              </a:ext>
            </a:extLst>
          </p:cNvPr>
          <p:cNvSpPr>
            <a:spLocks noGrp="1"/>
          </p:cNvSpPr>
          <p:nvPr>
            <p:ph type="ctrTitle"/>
          </p:nvPr>
        </p:nvSpPr>
        <p:spPr>
          <a:xfrm>
            <a:off x="695193" y="1276175"/>
            <a:ext cx="4855216" cy="1790700"/>
          </a:xfrm>
          <a:prstGeom prst="rect">
            <a:avLst/>
          </a:prstGeom>
        </p:spPr>
        <p:txBody>
          <a:bodyPr anchor="b">
            <a:normAutofit/>
          </a:bodyPr>
          <a:lstStyle>
            <a:lvl1pPr algn="l">
              <a:defRPr sz="3600" b="1" i="0">
                <a:solidFill>
                  <a:schemeClr val="tx1"/>
                </a:solidFill>
                <a:latin typeface="Century Gothic" panose="020B0502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6D5BD4A2-0A9C-164F-AD42-08EFF1CA779A}"/>
              </a:ext>
            </a:extLst>
          </p:cNvPr>
          <p:cNvSpPr>
            <a:spLocks noGrp="1"/>
          </p:cNvSpPr>
          <p:nvPr>
            <p:ph type="subTitle" idx="1"/>
          </p:nvPr>
        </p:nvSpPr>
        <p:spPr>
          <a:xfrm>
            <a:off x="695193" y="3275640"/>
            <a:ext cx="4855215" cy="1109954"/>
          </a:xfrm>
          <a:prstGeom prst="rect">
            <a:avLst/>
          </a:prstGeom>
        </p:spPr>
        <p:txBody>
          <a:bodyPr/>
          <a:lstStyle>
            <a:lvl1pPr marL="0" indent="0" algn="l">
              <a:buNone/>
              <a:defRPr sz="20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fr-FR"/>
              <a:t>Modifiez le style des sous-titres du masque</a:t>
            </a:r>
          </a:p>
        </p:txBody>
      </p:sp>
      <p:cxnSp>
        <p:nvCxnSpPr>
          <p:cNvPr id="7" name="Connecteur droit 16">
            <a:extLst>
              <a:ext uri="{FF2B5EF4-FFF2-40B4-BE49-F238E27FC236}">
                <a16:creationId xmlns:a16="http://schemas.microsoft.com/office/drawing/2014/main" id="{67C9F20A-F961-724C-960A-CC750E89FDFD}"/>
              </a:ext>
            </a:extLst>
          </p:cNvPr>
          <p:cNvCxnSpPr/>
          <p:nvPr userDrawn="1"/>
        </p:nvCxnSpPr>
        <p:spPr>
          <a:xfrm>
            <a:off x="695193" y="3137995"/>
            <a:ext cx="3654425"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F29DC2A6-D61F-3941-88E3-AF2E542FA6F5}"/>
              </a:ext>
            </a:extLst>
          </p:cNvPr>
          <p:cNvSpPr>
            <a:spLocks noGrp="1"/>
          </p:cNvSpPr>
          <p:nvPr>
            <p:ph type="pic" sz="quarter" idx="11"/>
          </p:nvPr>
        </p:nvSpPr>
        <p:spPr>
          <a:xfrm>
            <a:off x="6096002" y="1276175"/>
            <a:ext cx="3047999" cy="3109418"/>
          </a:xfrm>
          <a:prstGeom prst="rect">
            <a:avLst/>
          </a:prstGeom>
        </p:spPr>
        <p:txBody>
          <a:bodyPr/>
          <a:lstStyle/>
          <a:p>
            <a:r>
              <a:rPr lang="fr-FR"/>
              <a:t>Cliquez sur l'icône pour ajouter une image</a:t>
            </a:r>
            <a:endParaRPr lang="en-US"/>
          </a:p>
        </p:txBody>
      </p:sp>
    </p:spTree>
    <p:extLst>
      <p:ext uri="{BB962C8B-B14F-4D97-AF65-F5344CB8AC3E}">
        <p14:creationId xmlns:p14="http://schemas.microsoft.com/office/powerpoint/2010/main" val="5809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with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624152" y="925513"/>
            <a:ext cx="7648313" cy="622800"/>
          </a:xfrm>
          <a:prstGeom prst="rect">
            <a:avLst/>
          </a:prstGeom>
        </p:spPr>
        <p:txBody>
          <a:bodyPr>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4151" y="1636776"/>
            <a:ext cx="7891200" cy="3130487"/>
          </a:xfrm>
          <a:prstGeom prst="rect">
            <a:avLst/>
          </a:prstGeom>
        </p:spPr>
        <p:txBody>
          <a:bodyPr/>
          <a:lstStyle>
            <a:lvl1pPr>
              <a:defRPr sz="2000"/>
            </a:lvl1pPr>
            <a:lvl2pPr marL="514324" indent="-171442">
              <a:buFontTx/>
              <a:buBlip>
                <a:blip r:embed="rId2"/>
              </a:buBlip>
              <a:defRPr/>
            </a:lvl2pPr>
            <a:lvl3pPr marL="857207" indent="-171442">
              <a:buFontTx/>
              <a:buBlip>
                <a:blip r:embed="rId3"/>
              </a:buBlip>
              <a:defRPr/>
            </a:lvl3pPr>
            <a:lvl4pPr marL="1200090" indent="-171442">
              <a:buFontTx/>
              <a:buBlip>
                <a:blip r:embed="rId2"/>
              </a:buBlip>
              <a:defRPr/>
            </a:lvl4pPr>
            <a:lvl5pPr marL="1542973" indent="-171442">
              <a:buFontTx/>
              <a:buBlip>
                <a:blip r:embed="rId3"/>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3538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Content Placeholder 6">
            <a:extLst>
              <a:ext uri="{FF2B5EF4-FFF2-40B4-BE49-F238E27FC236}">
                <a16:creationId xmlns:a16="http://schemas.microsoft.com/office/drawing/2014/main" id="{6B9125EF-8D10-B64D-BBE1-2E0CBC1E38D2}"/>
              </a:ext>
            </a:extLst>
          </p:cNvPr>
          <p:cNvSpPr>
            <a:spLocks noGrp="1"/>
          </p:cNvSpPr>
          <p:nvPr>
            <p:ph sz="quarter" idx="14"/>
          </p:nvPr>
        </p:nvSpPr>
        <p:spPr>
          <a:xfrm>
            <a:off x="626400" y="936172"/>
            <a:ext cx="7891200" cy="3750131"/>
          </a:xfrm>
          <a:prstGeom prst="rect">
            <a:avLst/>
          </a:prstGeom>
        </p:spPr>
        <p:txBody>
          <a:bodyPr/>
          <a:lstStyle>
            <a:lvl1pPr>
              <a:defRPr sz="2000"/>
            </a:lvl1pPr>
            <a:lvl2pPr marL="514324" indent="-171442">
              <a:buFontTx/>
              <a:buBlip>
                <a:blip r:embed="rId2"/>
              </a:buBlip>
              <a:defRPr/>
            </a:lvl2pPr>
            <a:lvl3pPr marL="857207" indent="-171442">
              <a:buFontTx/>
              <a:buBlip>
                <a:blip r:embed="rId3"/>
              </a:buBlip>
              <a:defRPr/>
            </a:lvl3pPr>
            <a:lvl4pPr marL="1200090" indent="-171442">
              <a:buFontTx/>
              <a:buBlip>
                <a:blip r:embed="rId2"/>
              </a:buBlip>
              <a:defRPr/>
            </a:lvl4pPr>
            <a:lvl5pPr marL="1542973" indent="-171442">
              <a:buFontTx/>
              <a:buBlip>
                <a:blip r:embed="rId3"/>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2830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 one titl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632011" y="925513"/>
            <a:ext cx="7642800" cy="620712"/>
          </a:xfrm>
          <a:prstGeom prst="rect">
            <a:avLst/>
          </a:prstGeom>
        </p:spPr>
        <p:txBody>
          <a:bodyPr>
            <a:normAutofit/>
          </a:bodyPr>
          <a:lstStyle>
            <a:lvl1pPr marL="0" indent="0">
              <a:buNone/>
              <a:defRPr sz="2400" b="1"/>
            </a:lvl1pPr>
          </a:lstStyle>
          <a:p>
            <a:pPr lvl="0"/>
            <a:r>
              <a:rPr lang="fr-FR" err="1"/>
              <a:t>Title</a:t>
            </a:r>
            <a:endParaRPr lang="fr-F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628651" y="1636776"/>
            <a:ext cx="3888000" cy="3130487"/>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
        <p:nvSpPr>
          <p:cNvPr id="6" name="Content Placeholder 6">
            <a:extLst>
              <a:ext uri="{FF2B5EF4-FFF2-40B4-BE49-F238E27FC236}">
                <a16:creationId xmlns:a16="http://schemas.microsoft.com/office/drawing/2014/main" id="{A17B7AFD-5B04-9F4F-8D18-C8ADE1654658}"/>
              </a:ext>
            </a:extLst>
          </p:cNvPr>
          <p:cNvSpPr>
            <a:spLocks noGrp="1"/>
          </p:cNvSpPr>
          <p:nvPr>
            <p:ph sz="quarter" idx="15"/>
          </p:nvPr>
        </p:nvSpPr>
        <p:spPr>
          <a:xfrm>
            <a:off x="4627351" y="1636774"/>
            <a:ext cx="3888000" cy="3130487"/>
          </a:xfrm>
          <a:prstGeom prst="rect">
            <a:avLst/>
          </a:prstGeom>
        </p:spPr>
        <p:txBody>
          <a:bodyPr/>
          <a:lstStyle>
            <a:lvl1pPr marL="342891" marR="0" indent="-342891" algn="l" defTabSz="685766" rtl="0" eaLnBrk="1" fontAlgn="auto" latinLnBrk="0" hangingPunct="1">
              <a:lnSpc>
                <a:spcPct val="90000"/>
              </a:lnSpc>
              <a:spcBef>
                <a:spcPts val="751"/>
              </a:spcBef>
              <a:spcAft>
                <a:spcPts val="0"/>
              </a:spcAft>
              <a:buClrTx/>
              <a:buSzTx/>
              <a:buFontTx/>
              <a:buBlip>
                <a:blip r:embed="rId2"/>
              </a:buBlip>
              <a:tabLst/>
              <a:defRPr sz="2000"/>
            </a:lvl1pPr>
            <a:lvl2pPr marL="514324" marR="0" indent="-171442" algn="l" defTabSz="685766" rtl="0" eaLnBrk="1" fontAlgn="auto" latinLnBrk="0" hangingPunct="1">
              <a:lnSpc>
                <a:spcPct val="90000"/>
              </a:lnSpc>
              <a:spcBef>
                <a:spcPts val="375"/>
              </a:spcBef>
              <a:spcAft>
                <a:spcPts val="0"/>
              </a:spcAft>
              <a:buClrTx/>
              <a:buSzTx/>
              <a:buFontTx/>
              <a:buBlip>
                <a:blip r:embed="rId3"/>
              </a:buBlip>
              <a:tabLst/>
              <a:defRPr/>
            </a:lvl2pPr>
            <a:lvl3pPr marL="857207" marR="0" indent="-171442" algn="l" defTabSz="685766" rtl="0" eaLnBrk="1" fontAlgn="auto" latinLnBrk="0" hangingPunct="1">
              <a:lnSpc>
                <a:spcPct val="90000"/>
              </a:lnSpc>
              <a:spcBef>
                <a:spcPts val="375"/>
              </a:spcBef>
              <a:spcAft>
                <a:spcPts val="0"/>
              </a:spcAft>
              <a:buClrTx/>
              <a:buSzTx/>
              <a:buFontTx/>
              <a:buBlip>
                <a:blip r:embed="rId2"/>
              </a:buBlip>
              <a:tabLst/>
              <a:defRPr/>
            </a:lvl3pPr>
            <a:lvl4pPr marL="1200090" marR="0" indent="-171442" algn="l" defTabSz="685766" rtl="0" eaLnBrk="1" fontAlgn="auto" latinLnBrk="0" hangingPunct="1">
              <a:lnSpc>
                <a:spcPct val="90000"/>
              </a:lnSpc>
              <a:spcBef>
                <a:spcPts val="375"/>
              </a:spcBef>
              <a:spcAft>
                <a:spcPts val="0"/>
              </a:spcAft>
              <a:buClrTx/>
              <a:buSzTx/>
              <a:buFontTx/>
              <a:buBlip>
                <a:blip r:embed="rId3"/>
              </a:buBlip>
              <a:tabLst/>
              <a:defRPr/>
            </a:lvl4pPr>
            <a:lvl5pPr marL="1542973" marR="0" indent="-171442" algn="l" defTabSz="685766" rtl="0" eaLnBrk="1" fontAlgn="auto" latinLnBrk="0" hangingPunct="1">
              <a:lnSpc>
                <a:spcPct val="90000"/>
              </a:lnSpc>
              <a:spcBef>
                <a:spcPts val="375"/>
              </a:spcBef>
              <a:spcAft>
                <a:spcPts val="0"/>
              </a:spcAft>
              <a:buClrTx/>
              <a:buSzTx/>
              <a:buFontTx/>
              <a:buBlip>
                <a:blip r:embed="rId2"/>
              </a:buBlip>
              <a:tabLst/>
              <a:defRPr/>
            </a:lvl5pPr>
          </a:lstStyle>
          <a:p>
            <a:pPr marL="342891" marR="0" lvl="0"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Cliquez pour modifier les styles du texte du masque</a:t>
            </a:r>
          </a:p>
          <a:p>
            <a:pPr marL="342891" marR="0" lvl="1"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Deuxième niveau</a:t>
            </a:r>
          </a:p>
          <a:p>
            <a:pPr marL="342891" marR="0" lvl="2"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Troisième niveau</a:t>
            </a:r>
          </a:p>
          <a:p>
            <a:pPr marL="342891" marR="0" lvl="3"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Quatrième niveau</a:t>
            </a:r>
          </a:p>
          <a:p>
            <a:pPr marL="342891" marR="0" lvl="4" indent="-342891" algn="l" defTabSz="685766" rtl="0" eaLnBrk="1" fontAlgn="auto" latinLnBrk="0" hangingPunct="1">
              <a:lnSpc>
                <a:spcPct val="90000"/>
              </a:lnSpc>
              <a:spcBef>
                <a:spcPts val="751"/>
              </a:spcBef>
              <a:spcAft>
                <a:spcPts val="0"/>
              </a:spcAft>
              <a:buClrTx/>
              <a:buSzTx/>
              <a:buFontTx/>
              <a:buBlip>
                <a:blip r:embed="rId2"/>
              </a:buBlip>
              <a:tabLst/>
              <a:defRPr/>
            </a:pPr>
            <a:r>
              <a:rPr kumimoji="0" lang="fr-FR" sz="2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Cinquième niveau</a:t>
            </a:r>
            <a:endParaRPr kumimoji="0" lang="en-GB" sz="1351" b="0" i="0" u="none" strike="noStrike" kern="120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392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BFC0C-E731-AB48-BFCE-83611668085A}"/>
              </a:ext>
            </a:extLst>
          </p:cNvPr>
          <p:cNvSpPr>
            <a:spLocks noGrp="1"/>
          </p:cNvSpPr>
          <p:nvPr>
            <p:ph type="title"/>
          </p:nvPr>
        </p:nvSpPr>
        <p:spPr>
          <a:xfrm>
            <a:off x="628651" y="890604"/>
            <a:ext cx="7769392" cy="6228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FE68DB8B-3F13-414C-9E17-B67413E9F5C3}"/>
              </a:ext>
            </a:extLst>
          </p:cNvPr>
          <p:cNvSpPr>
            <a:spLocks noGrp="1"/>
          </p:cNvSpPr>
          <p:nvPr>
            <p:ph type="body" idx="1"/>
          </p:nvPr>
        </p:nvSpPr>
        <p:spPr>
          <a:xfrm>
            <a:off x="628651" y="1572126"/>
            <a:ext cx="7886700" cy="298457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numéro de diapositive 5">
            <a:extLst>
              <a:ext uri="{FF2B5EF4-FFF2-40B4-BE49-F238E27FC236}">
                <a16:creationId xmlns:a16="http://schemas.microsoft.com/office/drawing/2014/main" id="{189B2A73-08F0-3D48-97D2-51161B93B304}"/>
              </a:ext>
            </a:extLst>
          </p:cNvPr>
          <p:cNvSpPr>
            <a:spLocks noGrp="1"/>
          </p:cNvSpPr>
          <p:nvPr>
            <p:ph type="sldNum" sz="quarter" idx="4"/>
          </p:nvPr>
        </p:nvSpPr>
        <p:spPr>
          <a:xfrm>
            <a:off x="6457951" y="4767264"/>
            <a:ext cx="2057400" cy="273844"/>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pic>
        <p:nvPicPr>
          <p:cNvPr id="15" name="Image 14" descr="Une image contenant dessin, table&#10;&#10;Description générée automatiquement">
            <a:extLst>
              <a:ext uri="{FF2B5EF4-FFF2-40B4-BE49-F238E27FC236}">
                <a16:creationId xmlns:a16="http://schemas.microsoft.com/office/drawing/2014/main" id="{1F6AFEE6-7FF7-EA47-BF47-E58BD46C9620}"/>
              </a:ext>
            </a:extLst>
          </p:cNvPr>
          <p:cNvPicPr>
            <a:picLocks noChangeAspect="1"/>
          </p:cNvPicPr>
          <p:nvPr userDrawn="1"/>
        </p:nvPicPr>
        <p:blipFill rotWithShape="1">
          <a:blip r:embed="rId21"/>
          <a:srcRect l="50555" t="12428" r="22577" b="42594"/>
          <a:stretch/>
        </p:blipFill>
        <p:spPr>
          <a:xfrm>
            <a:off x="8202245" y="128519"/>
            <a:ext cx="775252" cy="762086"/>
          </a:xfrm>
          <a:prstGeom prst="rect">
            <a:avLst/>
          </a:prstGeom>
        </p:spPr>
      </p:pic>
      <p:pic>
        <p:nvPicPr>
          <p:cNvPr id="13" name="Picture 12" descr="A close up of a logo&#10;&#10;Description automatically generated">
            <a:extLst>
              <a:ext uri="{FF2B5EF4-FFF2-40B4-BE49-F238E27FC236}">
                <a16:creationId xmlns:a16="http://schemas.microsoft.com/office/drawing/2014/main" id="{C5E70311-EA3C-C242-AC6B-95994A287CFF}"/>
              </a:ext>
            </a:extLst>
          </p:cNvPr>
          <p:cNvPicPr>
            <a:picLocks noChangeAspect="1"/>
          </p:cNvPicPr>
          <p:nvPr userDrawn="1"/>
        </p:nvPicPr>
        <p:blipFill rotWithShape="1">
          <a:blip r:embed="rId22"/>
          <a:srcRect l="5953" t="11364"/>
          <a:stretch/>
        </p:blipFill>
        <p:spPr>
          <a:xfrm>
            <a:off x="1" y="0"/>
            <a:ext cx="2512251" cy="1331843"/>
          </a:xfrm>
          <a:prstGeom prst="rect">
            <a:avLst/>
          </a:prstGeom>
        </p:spPr>
      </p:pic>
    </p:spTree>
    <p:extLst>
      <p:ext uri="{BB962C8B-B14F-4D97-AF65-F5344CB8AC3E}">
        <p14:creationId xmlns:p14="http://schemas.microsoft.com/office/powerpoint/2010/main" val="66990067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9" r:id="rId3"/>
    <p:sldLayoutId id="2147483670" r:id="rId4"/>
    <p:sldLayoutId id="2147483660" r:id="rId5"/>
    <p:sldLayoutId id="2147483671" r:id="rId6"/>
    <p:sldLayoutId id="2147483661" r:id="rId7"/>
    <p:sldLayoutId id="2147483664" r:id="rId8"/>
    <p:sldLayoutId id="2147483672" r:id="rId9"/>
    <p:sldLayoutId id="2147483678" r:id="rId10"/>
    <p:sldLayoutId id="2147483679" r:id="rId11"/>
    <p:sldLayoutId id="2147483680" r:id="rId12"/>
    <p:sldLayoutId id="2147483681" r:id="rId13"/>
    <p:sldLayoutId id="2147483655" r:id="rId14"/>
    <p:sldLayoutId id="2147483673" r:id="rId15"/>
    <p:sldLayoutId id="2147483663" r:id="rId16"/>
    <p:sldLayoutId id="2147483676" r:id="rId17"/>
    <p:sldLayoutId id="2147483650" r:id="rId18"/>
    <p:sldLayoutId id="2147483682" r:id="rId19"/>
  </p:sldLayoutIdLst>
  <p:hf hdr="0" ftr="0"/>
  <p:txStyles>
    <p:titleStyle>
      <a:lvl1pPr algn="l" defTabSz="685766" rtl="0" eaLnBrk="1" latinLnBrk="0" hangingPunct="1">
        <a:lnSpc>
          <a:spcPct val="90000"/>
        </a:lnSpc>
        <a:spcBef>
          <a:spcPct val="0"/>
        </a:spcBef>
        <a:buNone/>
        <a:defRPr sz="2200" b="1" kern="1200">
          <a:solidFill>
            <a:schemeClr val="tx1"/>
          </a:solidFill>
          <a:latin typeface="Century Gothic" panose="020B0502020202020204" pitchFamily="34" charset="0"/>
          <a:ea typeface="+mj-ea"/>
          <a:cs typeface="+mj-cs"/>
        </a:defRPr>
      </a:lvl1pPr>
    </p:titleStyle>
    <p:bodyStyle>
      <a:lvl1pPr marL="342891" marR="0" indent="-342891" algn="l" defTabSz="685766" rtl="0" eaLnBrk="1" fontAlgn="auto" latinLnBrk="0" hangingPunct="1">
        <a:lnSpc>
          <a:spcPct val="90000"/>
        </a:lnSpc>
        <a:spcBef>
          <a:spcPts val="751"/>
        </a:spcBef>
        <a:spcAft>
          <a:spcPts val="0"/>
        </a:spcAft>
        <a:buClrTx/>
        <a:buSzTx/>
        <a:buFontTx/>
        <a:buBlip>
          <a:blip r:embed="rId2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2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2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2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2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2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1098-0174-6042-AE17-2F900D8FCAF3}"/>
              </a:ext>
            </a:extLst>
          </p:cNvPr>
          <p:cNvSpPr>
            <a:spLocks noGrp="1"/>
          </p:cNvSpPr>
          <p:nvPr>
            <p:ph type="ctrTitle"/>
          </p:nvPr>
        </p:nvSpPr>
        <p:spPr/>
        <p:txBody>
          <a:bodyPr>
            <a:noAutofit/>
          </a:bodyPr>
          <a:lstStyle/>
          <a:p>
            <a:pPr>
              <a:spcAft>
                <a:spcPts val="600"/>
              </a:spcAft>
            </a:pPr>
            <a:r>
              <a:rPr lang="fr-FR" sz="2800" dirty="0"/>
              <a:t>Élaboration de la Stratégie Eurorégionale d’Innovation 2021-2027</a:t>
            </a:r>
            <a:br>
              <a:rPr lang="fr-FR" sz="2800" dirty="0"/>
            </a:br>
            <a:r>
              <a:rPr lang="fr-FR" sz="800" dirty="0"/>
              <a:t> </a:t>
            </a:r>
            <a:br>
              <a:rPr lang="fr-FR" sz="2800" dirty="0"/>
            </a:br>
            <a:r>
              <a:rPr lang="ca-ES" sz="2800" dirty="0"/>
              <a:t>Desenvolupament de l’Estratègia Euroregional de la Innovació 2021-2027</a:t>
            </a:r>
          </a:p>
        </p:txBody>
      </p:sp>
      <p:sp>
        <p:nvSpPr>
          <p:cNvPr id="3" name="Subtitle 2">
            <a:extLst>
              <a:ext uri="{FF2B5EF4-FFF2-40B4-BE49-F238E27FC236}">
                <a16:creationId xmlns:a16="http://schemas.microsoft.com/office/drawing/2014/main" id="{C8519013-9FF7-3B4D-B592-9BD89D7965EF}"/>
              </a:ext>
            </a:extLst>
          </p:cNvPr>
          <p:cNvSpPr>
            <a:spLocks noGrp="1"/>
          </p:cNvSpPr>
          <p:nvPr>
            <p:ph type="subTitle" idx="1"/>
          </p:nvPr>
        </p:nvSpPr>
        <p:spPr>
          <a:xfrm>
            <a:off x="704337" y="3556429"/>
            <a:ext cx="6960311" cy="1241822"/>
          </a:xfrm>
        </p:spPr>
        <p:txBody>
          <a:bodyPr>
            <a:normAutofit/>
          </a:bodyPr>
          <a:lstStyle/>
          <a:p>
            <a:r>
              <a:rPr lang="fr-FR" sz="1800" dirty="0"/>
              <a:t>Atelier de réflexion stratégique et de co-construction</a:t>
            </a:r>
          </a:p>
          <a:p>
            <a:r>
              <a:rPr lang="ca-ES" sz="1800" dirty="0"/>
              <a:t>Taller de reflexió estratègica i per co-construir recomanacions</a:t>
            </a:r>
          </a:p>
        </p:txBody>
      </p:sp>
      <p:pic>
        <p:nvPicPr>
          <p:cNvPr id="1026" name="Picture 2" descr="Home - Euroregion">
            <a:extLst>
              <a:ext uri="{FF2B5EF4-FFF2-40B4-BE49-F238E27FC236}">
                <a16:creationId xmlns:a16="http://schemas.microsoft.com/office/drawing/2014/main" id="{CBD0BE09-5BD7-2445-B92D-6D0F1D55E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352" y="3554852"/>
            <a:ext cx="1588648" cy="15886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C502B7B-D44A-A54F-9EE6-A71FB0409BF0}"/>
              </a:ext>
            </a:extLst>
          </p:cNvPr>
          <p:cNvSpPr/>
          <p:nvPr/>
        </p:nvSpPr>
        <p:spPr>
          <a:xfrm>
            <a:off x="2186060" y="367643"/>
            <a:ext cx="1743960" cy="4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58A8D5-AA4A-ED4E-81DD-5F4B7FCA9549}"/>
              </a:ext>
            </a:extLst>
          </p:cNvPr>
          <p:cNvPicPr>
            <a:picLocks noChangeAspect="1"/>
          </p:cNvPicPr>
          <p:nvPr/>
        </p:nvPicPr>
        <p:blipFill>
          <a:blip r:embed="rId3"/>
          <a:stretch>
            <a:fillRect/>
          </a:stretch>
        </p:blipFill>
        <p:spPr>
          <a:xfrm>
            <a:off x="2359978" y="300910"/>
            <a:ext cx="1396125" cy="567101"/>
          </a:xfrm>
          <a:prstGeom prst="rect">
            <a:avLst/>
          </a:prstGeom>
        </p:spPr>
      </p:pic>
      <p:pic>
        <p:nvPicPr>
          <p:cNvPr id="10" name="Picture 9">
            <a:extLst>
              <a:ext uri="{FF2B5EF4-FFF2-40B4-BE49-F238E27FC236}">
                <a16:creationId xmlns:a16="http://schemas.microsoft.com/office/drawing/2014/main" id="{C221FD3A-2715-0842-89C6-621C1D00ECBE}"/>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99775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Recommandations en vue d’améliorer la S3 et ses impacts</a:t>
            </a:r>
          </a:p>
          <a:p>
            <a:endParaRPr lang="fr-FR" dirty="0">
              <a:solidFill>
                <a:schemeClr val="accent1"/>
              </a:solidFill>
            </a:endParaRPr>
          </a:p>
        </p:txBody>
      </p:sp>
      <p:sp>
        <p:nvSpPr>
          <p:cNvPr id="5" name="Espace réservé du contenu 4">
            <a:extLst>
              <a:ext uri="{FF2B5EF4-FFF2-40B4-BE49-F238E27FC236}">
                <a16:creationId xmlns:a16="http://schemas.microsoft.com/office/drawing/2014/main" id="{4DD8B9D3-15D0-4E03-8D9F-26D4FEF6A8DD}"/>
              </a:ext>
            </a:extLst>
          </p:cNvPr>
          <p:cNvSpPr>
            <a:spLocks noGrp="1"/>
          </p:cNvSpPr>
          <p:nvPr>
            <p:ph sz="quarter" idx="14"/>
          </p:nvPr>
        </p:nvSpPr>
        <p:spPr>
          <a:xfrm>
            <a:off x="624152" y="1548313"/>
            <a:ext cx="8385736" cy="3116199"/>
          </a:xfrm>
        </p:spPr>
        <p:txBody>
          <a:bodyPr>
            <a:noAutofit/>
          </a:bodyPr>
          <a:lstStyle/>
          <a:p>
            <a:pPr marL="0" indent="0">
              <a:buNone/>
            </a:pPr>
            <a:r>
              <a:rPr lang="fr-FR" sz="1200" b="1" dirty="0"/>
              <a:t>Recommandations d’ordre stratégique (déjà intégrées)</a:t>
            </a:r>
          </a:p>
          <a:p>
            <a:r>
              <a:rPr lang="fr-FR" sz="1200" dirty="0"/>
              <a:t>Densifier les passerelles entre les domaines de spécialisation pour plus d’innovation et de valeur ajoutée</a:t>
            </a:r>
          </a:p>
          <a:p>
            <a:r>
              <a:rPr lang="fr-FR" sz="1200" dirty="0"/>
              <a:t>Actualiser les ambitions et objectifs stratégiques de la S3 et ajuster le périmètre de spécialisation</a:t>
            </a:r>
          </a:p>
          <a:p>
            <a:pPr marL="513715" lvl="1" indent="-170815"/>
            <a:r>
              <a:rPr lang="fr-FR" sz="1200" dirty="0"/>
              <a:t>Centrer la S3 sur les domaines de spécialisation déjà identifiés</a:t>
            </a:r>
          </a:p>
          <a:p>
            <a:pPr marL="513715" lvl="1" indent="-170815"/>
            <a:r>
              <a:rPr lang="fr-FR" sz="1200" dirty="0"/>
              <a:t>Intégrer une réflexion sur l’appréhension de la question globale de la gestion des crises actuelles ou à venir (sanitaire, climatique…) et des transformations (numérique, écologique…)</a:t>
            </a:r>
          </a:p>
          <a:p>
            <a:pPr marL="0" indent="0">
              <a:buNone/>
            </a:pPr>
            <a:r>
              <a:rPr lang="fr-FR" sz="1200" b="1" dirty="0"/>
              <a:t>Recommandations sur la mise en œuvre de la stratégie (à intégrer par les acteurs eurorégionaux et régionaux)</a:t>
            </a:r>
          </a:p>
          <a:p>
            <a:r>
              <a:rPr lang="fr-FR" sz="1200" dirty="0"/>
              <a:t>Communiquer largement sur les projets aboutis, entreprises soutenues… dans le cadre de la S3 afin de valoriser le travail effectué et mobiliser plus d’entreprises pour les actions à venir</a:t>
            </a:r>
          </a:p>
          <a:p>
            <a:r>
              <a:rPr lang="fr-FR" sz="1200" dirty="0"/>
              <a:t>Mettre en place un système d’objectifs quantitatifs et qualitatifs (indicateurs de réalisation, résultats et impacts directs et indirects), assortis d’un système efficace de suivi des soutiens financiers apportés par chaque source de financement mobilisée</a:t>
            </a:r>
          </a:p>
          <a:p>
            <a:r>
              <a:rPr lang="fr-FR" sz="1200" dirty="0"/>
              <a:t>Matérialiser ce travail dans des feuilles de route par domaine de spécialisation</a:t>
            </a:r>
          </a:p>
          <a:p>
            <a:r>
              <a:rPr lang="fr-FR" sz="1200" dirty="0"/>
              <a:t>Réfléchir à une plus forte mobilisation des entreprises en tenant compte des enjeux liés à la crise sanitaire et impliquant la mise en place d’outils de travail à distance</a:t>
            </a:r>
          </a:p>
        </p:txBody>
      </p:sp>
      <p:pic>
        <p:nvPicPr>
          <p:cNvPr id="7" name="Picture 6">
            <a:extLst>
              <a:ext uri="{FF2B5EF4-FFF2-40B4-BE49-F238E27FC236}">
                <a16:creationId xmlns:a16="http://schemas.microsoft.com/office/drawing/2014/main" id="{9799621B-A511-F94B-99DC-2815FF41576D}"/>
              </a:ext>
            </a:extLst>
          </p:cNvPr>
          <p:cNvPicPr>
            <a:picLocks noChangeAspect="1"/>
          </p:cNvPicPr>
          <p:nvPr/>
        </p:nvPicPr>
        <p:blipFill>
          <a:blip r:embed="rId2"/>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2BCBE147-7BFD-B94B-B25E-EBBD4CC9313B}"/>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60582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a:bodyPr>
          <a:lstStyle/>
          <a:p>
            <a:r>
              <a:rPr lang="ca-ES" dirty="0"/>
              <a:t>Recomanacions per millorar la RIS3 i els seus impactes</a:t>
            </a:r>
          </a:p>
          <a:p>
            <a:endParaRPr lang="ca-ES" dirty="0"/>
          </a:p>
        </p:txBody>
      </p:sp>
      <p:sp>
        <p:nvSpPr>
          <p:cNvPr id="5" name="Espace réservé du contenu 4">
            <a:extLst>
              <a:ext uri="{FF2B5EF4-FFF2-40B4-BE49-F238E27FC236}">
                <a16:creationId xmlns:a16="http://schemas.microsoft.com/office/drawing/2014/main" id="{4DD8B9D3-15D0-4E03-8D9F-26D4FEF6A8DD}"/>
              </a:ext>
            </a:extLst>
          </p:cNvPr>
          <p:cNvSpPr>
            <a:spLocks noGrp="1"/>
          </p:cNvSpPr>
          <p:nvPr>
            <p:ph sz="quarter" idx="14"/>
          </p:nvPr>
        </p:nvSpPr>
        <p:spPr>
          <a:xfrm>
            <a:off x="624152" y="1548313"/>
            <a:ext cx="8110274" cy="3116199"/>
          </a:xfrm>
        </p:spPr>
        <p:txBody>
          <a:bodyPr>
            <a:noAutofit/>
          </a:bodyPr>
          <a:lstStyle/>
          <a:p>
            <a:pPr marL="0" indent="0">
              <a:buNone/>
            </a:pPr>
            <a:r>
              <a:rPr lang="ca-ES" sz="1200" b="1" dirty="0"/>
              <a:t>Recomanacions estratègiques (ja integrades)</a:t>
            </a:r>
          </a:p>
          <a:p>
            <a:r>
              <a:rPr lang="ca-ES" sz="1200" dirty="0"/>
              <a:t>Reforçar els ponts entre àmbits d’especialització per obtenir més innovació i valor afegit</a:t>
            </a:r>
          </a:p>
          <a:p>
            <a:r>
              <a:rPr lang="ca-ES" sz="1200" dirty="0"/>
              <a:t>Actualitzar les ambicions i els objectius estratègics del RIS3 i ajustar l’àmbit d’especialització</a:t>
            </a:r>
          </a:p>
          <a:p>
            <a:pPr marL="513715" lvl="1" indent="-170815"/>
            <a:r>
              <a:rPr lang="ca-ES" sz="1200" dirty="0"/>
              <a:t>Centrar l’estratègia als àmbits d’especialització ja identificats.</a:t>
            </a:r>
          </a:p>
          <a:p>
            <a:pPr marL="513715" lvl="1" indent="-170815"/>
            <a:r>
              <a:rPr lang="ca-ES" sz="1200" dirty="0"/>
              <a:t>Integrar una reflexió sobre la comprensió del tema global de la gestió de crisis actuals o futures (salut, clima, etc.) i transformacions (digitals, ecològiques, etc.)</a:t>
            </a:r>
          </a:p>
          <a:p>
            <a:pPr marL="0" indent="0">
              <a:buNone/>
            </a:pPr>
            <a:r>
              <a:rPr lang="ca-ES" sz="1200" b="1" dirty="0"/>
              <a:t>Recomanacions sobre la implementació de l’estratègia (a integrar per agents euroregionals i regionals)</a:t>
            </a:r>
          </a:p>
          <a:p>
            <a:r>
              <a:rPr lang="ca-ES" sz="1200" dirty="0"/>
              <a:t>Comunicar-se àmpliament sobre els projectes acabats, les empreses recolzades… com a part del RIS3 per tal de promoure la feina feta i mobilitzar més empreses per a futures accions</a:t>
            </a:r>
          </a:p>
          <a:p>
            <a:r>
              <a:rPr lang="ca-ES" sz="1200" dirty="0"/>
              <a:t>Establir un sistema d’objectius quantitatius i qualitatius (indicadors de producció, resultats i impactes directes i indirectes), acompanyat d’un sistema eficaç de seguiment del suport financer proporcionat per cada font de finançament mobilitzada</a:t>
            </a:r>
          </a:p>
          <a:p>
            <a:r>
              <a:rPr lang="ca-ES" sz="1200" dirty="0"/>
              <a:t>Materialitzar aquest treball en fulls de ruta per àmbit d’especialització</a:t>
            </a:r>
          </a:p>
          <a:p>
            <a:r>
              <a:rPr lang="ca-ES" sz="1200" dirty="0"/>
              <a:t>Pensar en una mobilització més forta de les empreses tenint en compte els problemes relacionats amb la crisi de la salut i que impliqui la implementació d’eines de treball remot</a:t>
            </a:r>
          </a:p>
        </p:txBody>
      </p:sp>
      <p:pic>
        <p:nvPicPr>
          <p:cNvPr id="7" name="Picture 6">
            <a:extLst>
              <a:ext uri="{FF2B5EF4-FFF2-40B4-BE49-F238E27FC236}">
                <a16:creationId xmlns:a16="http://schemas.microsoft.com/office/drawing/2014/main" id="{AD598EC1-E9D2-EA40-B045-4DD008EDC68A}"/>
              </a:ext>
            </a:extLst>
          </p:cNvPr>
          <p:cNvPicPr>
            <a:picLocks noChangeAspect="1"/>
          </p:cNvPicPr>
          <p:nvPr/>
        </p:nvPicPr>
        <p:blipFill>
          <a:blip r:embed="rId2"/>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9CF20080-8E5B-DD43-B1AD-2FB3380D46B6}"/>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83492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002EE-1A03-BB4F-BB61-1DA46F40E562}"/>
              </a:ext>
            </a:extLst>
          </p:cNvPr>
          <p:cNvSpPr>
            <a:spLocks noGrp="1"/>
          </p:cNvSpPr>
          <p:nvPr>
            <p:ph type="sldNum" sz="quarter" idx="12"/>
          </p:nvPr>
        </p:nvSpPr>
        <p:spPr/>
        <p:txBody>
          <a:bodyPr/>
          <a:lstStyle/>
          <a:p>
            <a:fld id="{AC408851-99D8-9A44-B83F-995A95EE6BF9}" type="slidenum">
              <a:rPr lang="fr-FR" smtClean="0"/>
              <a:t>12</a:t>
            </a:fld>
            <a:endParaRPr lang="fr-FR"/>
          </a:p>
        </p:txBody>
      </p:sp>
      <p:pic>
        <p:nvPicPr>
          <p:cNvPr id="1028" name="Picture 4" descr="Conversation icon - multimedia, speech bubble, speech, chat,  communications, conversation, dialogue, chat box, chat bubble | Box icon,  Cute doodles, Iphone icon">
            <a:extLst>
              <a:ext uri="{FF2B5EF4-FFF2-40B4-BE49-F238E27FC236}">
                <a16:creationId xmlns:a16="http://schemas.microsoft.com/office/drawing/2014/main" id="{D086513F-E47A-6346-9B56-E7E35905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530" y="2260351"/>
            <a:ext cx="2126940" cy="212694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3">
            <a:extLst>
              <a:ext uri="{FF2B5EF4-FFF2-40B4-BE49-F238E27FC236}">
                <a16:creationId xmlns:a16="http://schemas.microsoft.com/office/drawing/2014/main" id="{B882D9F2-6548-F14E-9C15-120309AB9E98}"/>
              </a:ext>
            </a:extLst>
          </p:cNvPr>
          <p:cNvSpPr txBox="1">
            <a:spLocks/>
          </p:cNvSpPr>
          <p:nvPr/>
        </p:nvSpPr>
        <p:spPr>
          <a:xfrm>
            <a:off x="1826183" y="1637551"/>
            <a:ext cx="5491634" cy="622800"/>
          </a:xfrm>
          <a:prstGeom prst="rect">
            <a:avLst/>
          </a:prstGeom>
        </p:spPr>
        <p:txBody>
          <a:bodyPr>
            <a:normAutofit/>
          </a:bodyPr>
          <a:lstStyle>
            <a:lvl1pPr marL="342891" marR="0" indent="-342891" algn="l" defTabSz="685766" rtl="0" eaLnBrk="1" fontAlgn="auto" latinLnBrk="0" hangingPunct="1">
              <a:lnSpc>
                <a:spcPct val="90000"/>
              </a:lnSpc>
              <a:spcBef>
                <a:spcPts val="751"/>
              </a:spcBef>
              <a:spcAft>
                <a:spcPts val="0"/>
              </a:spcAft>
              <a:buClrTx/>
              <a:buSzTx/>
              <a:buFontTx/>
              <a:buBlip>
                <a:blip r:embed="rId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b="1" dirty="0"/>
              <a:t>Temps d’échange / </a:t>
            </a:r>
            <a:r>
              <a:rPr lang="ca-ES" b="1" dirty="0">
                <a:solidFill>
                  <a:schemeClr val="accent2">
                    <a:lumMod val="75000"/>
                  </a:schemeClr>
                </a:solidFill>
              </a:rPr>
              <a:t>Temps d’intercanvi </a:t>
            </a:r>
          </a:p>
          <a:p>
            <a:endParaRPr lang="fr-FR" dirty="0">
              <a:solidFill>
                <a:schemeClr val="accent1"/>
              </a:solidFill>
            </a:endParaRPr>
          </a:p>
        </p:txBody>
      </p:sp>
      <p:pic>
        <p:nvPicPr>
          <p:cNvPr id="7" name="Picture 6">
            <a:extLst>
              <a:ext uri="{FF2B5EF4-FFF2-40B4-BE49-F238E27FC236}">
                <a16:creationId xmlns:a16="http://schemas.microsoft.com/office/drawing/2014/main" id="{1EBEB7CF-F659-7644-8824-46A105240AC8}"/>
              </a:ext>
            </a:extLst>
          </p:cNvPr>
          <p:cNvPicPr>
            <a:picLocks noChangeAspect="1"/>
          </p:cNvPicPr>
          <p:nvPr/>
        </p:nvPicPr>
        <p:blipFill>
          <a:blip r:embed="rId5"/>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5725BB47-5EC4-494F-BF07-D296051EBA81}"/>
              </a:ext>
            </a:extLst>
          </p:cNvPr>
          <p:cNvPicPr>
            <a:picLocks noChangeAspect="1"/>
          </p:cNvPicPr>
          <p:nvPr/>
        </p:nvPicPr>
        <p:blipFill>
          <a:blip r:embed="rId6"/>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41504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729DD2-5AE5-45FD-B75E-534604266936}"/>
              </a:ext>
            </a:extLst>
          </p:cNvPr>
          <p:cNvSpPr>
            <a:spLocks noGrp="1"/>
          </p:cNvSpPr>
          <p:nvPr>
            <p:ph type="ctrTitle"/>
          </p:nvPr>
        </p:nvSpPr>
        <p:spPr>
          <a:xfrm>
            <a:off x="704338" y="1587071"/>
            <a:ext cx="7960160" cy="1790700"/>
          </a:xfrm>
        </p:spPr>
        <p:txBody>
          <a:bodyPr>
            <a:normAutofit/>
          </a:bodyPr>
          <a:lstStyle/>
          <a:p>
            <a:r>
              <a:rPr lang="fr-FR" sz="2400" dirty="0"/>
              <a:t>Recommandations par domaine de spécialisation</a:t>
            </a:r>
            <a:br>
              <a:rPr lang="fr-FR" sz="2800" dirty="0"/>
            </a:br>
            <a:r>
              <a:rPr lang="fr-FR" sz="100" dirty="0"/>
              <a:t> </a:t>
            </a:r>
            <a:r>
              <a:rPr lang="fr-FR" sz="900" dirty="0"/>
              <a:t> </a:t>
            </a:r>
            <a:r>
              <a:rPr lang="fr-FR" sz="1200" dirty="0"/>
              <a:t> </a:t>
            </a:r>
            <a:br>
              <a:rPr lang="fr-FR" sz="2800" dirty="0"/>
            </a:br>
            <a:r>
              <a:rPr lang="ca-ES" sz="2400" dirty="0">
                <a:solidFill>
                  <a:schemeClr val="accent2">
                    <a:lumMod val="75000"/>
                  </a:schemeClr>
                </a:solidFill>
              </a:rPr>
              <a:t>Recomanacions per àmbit d’especialització</a:t>
            </a:r>
            <a:endParaRPr lang="ca-ES" sz="2800" dirty="0">
              <a:solidFill>
                <a:schemeClr val="accent2">
                  <a:lumMod val="75000"/>
                </a:schemeClr>
              </a:solidFill>
            </a:endParaRPr>
          </a:p>
        </p:txBody>
      </p:sp>
      <p:sp>
        <p:nvSpPr>
          <p:cNvPr id="6" name="Sous-titre 5">
            <a:extLst>
              <a:ext uri="{FF2B5EF4-FFF2-40B4-BE49-F238E27FC236}">
                <a16:creationId xmlns:a16="http://schemas.microsoft.com/office/drawing/2014/main" id="{AD333539-CCE9-4985-A68E-DFB4717E3C2A}"/>
              </a:ext>
            </a:extLst>
          </p:cNvPr>
          <p:cNvSpPr>
            <a:spLocks noGrp="1"/>
          </p:cNvSpPr>
          <p:nvPr>
            <p:ph type="subTitle"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39055DD-1EB8-480A-9B5F-AD0CECF8734F}"/>
              </a:ext>
            </a:extLst>
          </p:cNvPr>
          <p:cNvSpPr>
            <a:spLocks noGrp="1"/>
          </p:cNvSpPr>
          <p:nvPr>
            <p:ph type="sldNum" sz="quarter" idx="4294967295"/>
          </p:nvPr>
        </p:nvSpPr>
        <p:spPr>
          <a:xfrm>
            <a:off x="7086600" y="4767263"/>
            <a:ext cx="2057400" cy="274637"/>
          </a:xfrm>
        </p:spPr>
        <p:txBody>
          <a:bodyPr/>
          <a:lstStyle/>
          <a:p>
            <a:fld id="{948D080D-74FF-BC4B-95C4-BC8324BDFCBF}" type="slidenum">
              <a:rPr lang="en-US" smtClean="0"/>
              <a:pPr/>
              <a:t>13</a:t>
            </a:fld>
            <a:endParaRPr lang="en-US"/>
          </a:p>
        </p:txBody>
      </p:sp>
      <p:pic>
        <p:nvPicPr>
          <p:cNvPr id="8" name="Picture 7">
            <a:extLst>
              <a:ext uri="{FF2B5EF4-FFF2-40B4-BE49-F238E27FC236}">
                <a16:creationId xmlns:a16="http://schemas.microsoft.com/office/drawing/2014/main" id="{EC68D3D5-75A8-5A4B-81E9-D69CA9F59BF9}"/>
              </a:ext>
            </a:extLst>
          </p:cNvPr>
          <p:cNvPicPr>
            <a:picLocks noChangeAspect="1"/>
          </p:cNvPicPr>
          <p:nvPr/>
        </p:nvPicPr>
        <p:blipFill>
          <a:blip r:embed="rId2"/>
          <a:stretch>
            <a:fillRect/>
          </a:stretch>
        </p:blipFill>
        <p:spPr>
          <a:xfrm>
            <a:off x="185591" y="0"/>
            <a:ext cx="1206387" cy="490030"/>
          </a:xfrm>
          <a:prstGeom prst="rect">
            <a:avLst/>
          </a:prstGeom>
        </p:spPr>
      </p:pic>
      <p:pic>
        <p:nvPicPr>
          <p:cNvPr id="9" name="Picture 8">
            <a:extLst>
              <a:ext uri="{FF2B5EF4-FFF2-40B4-BE49-F238E27FC236}">
                <a16:creationId xmlns:a16="http://schemas.microsoft.com/office/drawing/2014/main" id="{383A477F-BD7D-7745-8B85-0004D886AFBF}"/>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41848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1">
            <a:extLst>
              <a:ext uri="{FF2B5EF4-FFF2-40B4-BE49-F238E27FC236}">
                <a16:creationId xmlns:a16="http://schemas.microsoft.com/office/drawing/2014/main" id="{0FBB95D8-3C83-824F-AF2A-2137E73F1FE6}"/>
              </a:ext>
            </a:extLst>
          </p:cNvPr>
          <p:cNvGrpSpPr/>
          <p:nvPr/>
        </p:nvGrpSpPr>
        <p:grpSpPr>
          <a:xfrm>
            <a:off x="1117278" y="1824820"/>
            <a:ext cx="2167006" cy="1673510"/>
            <a:chOff x="-55183" y="504151"/>
            <a:chExt cx="2701043" cy="2197401"/>
          </a:xfrm>
        </p:grpSpPr>
        <p:sp>
          <p:nvSpPr>
            <p:cNvPr id="36" name="Hexagone 6">
              <a:extLst>
                <a:ext uri="{FF2B5EF4-FFF2-40B4-BE49-F238E27FC236}">
                  <a16:creationId xmlns:a16="http://schemas.microsoft.com/office/drawing/2014/main" id="{23D52C25-06AD-C248-9629-9886E4454D7C}"/>
                </a:ext>
              </a:extLst>
            </p:cNvPr>
            <p:cNvSpPr/>
            <p:nvPr/>
          </p:nvSpPr>
          <p:spPr>
            <a:xfrm>
              <a:off x="-55183" y="1147785"/>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57651" y="208283"/>
                    <a:pt x="176758" y="174678"/>
                    <a:pt x="226931" y="0"/>
                  </a:cubicBezTo>
                  <a:cubicBezTo>
                    <a:pt x="371690" y="-17412"/>
                    <a:pt x="606734" y="47853"/>
                    <a:pt x="789639" y="0"/>
                  </a:cubicBezTo>
                  <a:cubicBezTo>
                    <a:pt x="891090" y="70424"/>
                    <a:pt x="891510" y="333540"/>
                    <a:pt x="1016570" y="453863"/>
                  </a:cubicBezTo>
                  <a:cubicBezTo>
                    <a:pt x="958829" y="634827"/>
                    <a:pt x="826291" y="800876"/>
                    <a:pt x="789639" y="907725"/>
                  </a:cubicBezTo>
                  <a:cubicBezTo>
                    <a:pt x="557418" y="934595"/>
                    <a:pt x="485060" y="862276"/>
                    <a:pt x="226931" y="907725"/>
                  </a:cubicBezTo>
                  <a:cubicBezTo>
                    <a:pt x="134689" y="783467"/>
                    <a:pt x="131296" y="617609"/>
                    <a:pt x="0" y="453863"/>
                  </a:cubicBezTo>
                  <a:close/>
                </a:path>
                <a:path w="1016570" h="907725" stroke="0" extrusionOk="0">
                  <a:moveTo>
                    <a:pt x="0" y="453863"/>
                  </a:moveTo>
                  <a:cubicBezTo>
                    <a:pt x="57866" y="300415"/>
                    <a:pt x="209973" y="131809"/>
                    <a:pt x="226931" y="0"/>
                  </a:cubicBezTo>
                  <a:cubicBezTo>
                    <a:pt x="500952" y="-6655"/>
                    <a:pt x="558625" y="59607"/>
                    <a:pt x="789639" y="0"/>
                  </a:cubicBezTo>
                  <a:cubicBezTo>
                    <a:pt x="890096" y="132569"/>
                    <a:pt x="872087" y="280038"/>
                    <a:pt x="1016570" y="453863"/>
                  </a:cubicBezTo>
                  <a:cubicBezTo>
                    <a:pt x="997823" y="589833"/>
                    <a:pt x="802586" y="766428"/>
                    <a:pt x="789639" y="907725"/>
                  </a:cubicBezTo>
                  <a:cubicBezTo>
                    <a:pt x="644084" y="972118"/>
                    <a:pt x="413666" y="892352"/>
                    <a:pt x="226931" y="907725"/>
                  </a:cubicBezTo>
                  <a:cubicBezTo>
                    <a:pt x="154555" y="820260"/>
                    <a:pt x="139309" y="608309"/>
                    <a:pt x="0" y="453863"/>
                  </a:cubicBezTo>
                  <a:close/>
                </a:path>
              </a:pathLst>
            </a:custGeom>
            <a:solidFill>
              <a:schemeClr val="accent6">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t>Filière </a:t>
              </a:r>
            </a:p>
            <a:p>
              <a:pPr algn="ctr"/>
              <a:r>
                <a:rPr lang="fr-FR" sz="900" b="1" dirty="0"/>
                <a:t>Agro-</a:t>
              </a:r>
            </a:p>
            <a:p>
              <a:pPr algn="ctr"/>
              <a:r>
                <a:rPr lang="fr-FR" sz="900" b="1" dirty="0"/>
                <a:t>alimentaire</a:t>
              </a:r>
            </a:p>
          </p:txBody>
        </p:sp>
        <p:sp>
          <p:nvSpPr>
            <p:cNvPr id="37" name="Hexagone 7">
              <a:extLst>
                <a:ext uri="{FF2B5EF4-FFF2-40B4-BE49-F238E27FC236}">
                  <a16:creationId xmlns:a16="http://schemas.microsoft.com/office/drawing/2014/main" id="{899BCF1D-2C45-6848-B83D-7E1DA4D8847A}"/>
                </a:ext>
              </a:extLst>
            </p:cNvPr>
            <p:cNvSpPr>
              <a:spLocks noChangeAspect="1"/>
            </p:cNvSpPr>
            <p:nvPr/>
          </p:nvSpPr>
          <p:spPr>
            <a:xfrm>
              <a:off x="766361" y="504151"/>
              <a:ext cx="1016318" cy="917251"/>
            </a:xfrm>
            <a:custGeom>
              <a:avLst/>
              <a:gdLst>
                <a:gd name="connsiteX0" fmla="*/ 0 w 1016318"/>
                <a:gd name="connsiteY0" fmla="*/ 458626 h 917251"/>
                <a:gd name="connsiteX1" fmla="*/ 229313 w 1016318"/>
                <a:gd name="connsiteY1" fmla="*/ 0 h 917251"/>
                <a:gd name="connsiteX2" fmla="*/ 787005 w 1016318"/>
                <a:gd name="connsiteY2" fmla="*/ 0 h 917251"/>
                <a:gd name="connsiteX3" fmla="*/ 1016318 w 1016318"/>
                <a:gd name="connsiteY3" fmla="*/ 458626 h 917251"/>
                <a:gd name="connsiteX4" fmla="*/ 787005 w 1016318"/>
                <a:gd name="connsiteY4" fmla="*/ 917251 h 917251"/>
                <a:gd name="connsiteX5" fmla="*/ 229313 w 1016318"/>
                <a:gd name="connsiteY5" fmla="*/ 917251 h 917251"/>
                <a:gd name="connsiteX6" fmla="*/ 0 w 1016318"/>
                <a:gd name="connsiteY6"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318" h="917251" fill="none" extrusionOk="0">
                  <a:moveTo>
                    <a:pt x="0" y="458626"/>
                  </a:moveTo>
                  <a:cubicBezTo>
                    <a:pt x="57182" y="320074"/>
                    <a:pt x="169548" y="251934"/>
                    <a:pt x="229313" y="0"/>
                  </a:cubicBezTo>
                  <a:cubicBezTo>
                    <a:pt x="480138" y="-41627"/>
                    <a:pt x="562695" y="31572"/>
                    <a:pt x="787005" y="0"/>
                  </a:cubicBezTo>
                  <a:cubicBezTo>
                    <a:pt x="937966" y="189359"/>
                    <a:pt x="911845" y="268795"/>
                    <a:pt x="1016318" y="458626"/>
                  </a:cubicBezTo>
                  <a:cubicBezTo>
                    <a:pt x="920000" y="672809"/>
                    <a:pt x="836322" y="720413"/>
                    <a:pt x="787005" y="917251"/>
                  </a:cubicBezTo>
                  <a:cubicBezTo>
                    <a:pt x="588967" y="970348"/>
                    <a:pt x="363057" y="875042"/>
                    <a:pt x="229313" y="917251"/>
                  </a:cubicBezTo>
                  <a:cubicBezTo>
                    <a:pt x="99846" y="756737"/>
                    <a:pt x="106856" y="624423"/>
                    <a:pt x="0" y="458626"/>
                  </a:cubicBezTo>
                  <a:close/>
                </a:path>
                <a:path w="1016318" h="917251" stroke="0" extrusionOk="0">
                  <a:moveTo>
                    <a:pt x="0" y="458626"/>
                  </a:moveTo>
                  <a:cubicBezTo>
                    <a:pt x="97997" y="241912"/>
                    <a:pt x="163294" y="156810"/>
                    <a:pt x="229313" y="0"/>
                  </a:cubicBezTo>
                  <a:cubicBezTo>
                    <a:pt x="410749" y="-46571"/>
                    <a:pt x="637786" y="64188"/>
                    <a:pt x="787005" y="0"/>
                  </a:cubicBezTo>
                  <a:cubicBezTo>
                    <a:pt x="917424" y="134503"/>
                    <a:pt x="874696" y="277739"/>
                    <a:pt x="1016318" y="458626"/>
                  </a:cubicBezTo>
                  <a:cubicBezTo>
                    <a:pt x="973717" y="581517"/>
                    <a:pt x="865024" y="689630"/>
                    <a:pt x="787005" y="917251"/>
                  </a:cubicBezTo>
                  <a:cubicBezTo>
                    <a:pt x="542598" y="960797"/>
                    <a:pt x="364906" y="865665"/>
                    <a:pt x="229313" y="917251"/>
                  </a:cubicBezTo>
                  <a:cubicBezTo>
                    <a:pt x="95677" y="710711"/>
                    <a:pt x="79771" y="603135"/>
                    <a:pt x="0" y="458626"/>
                  </a:cubicBezTo>
                  <a:close/>
                </a:path>
              </a:pathLst>
            </a:custGeom>
            <a:solidFill>
              <a:schemeClr val="accent2">
                <a:lumMod val="75000"/>
              </a:schemeClr>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t>Filière Eau</a:t>
              </a:r>
            </a:p>
          </p:txBody>
        </p:sp>
        <p:sp>
          <p:nvSpPr>
            <p:cNvPr id="38" name="Hexagone 8">
              <a:extLst>
                <a:ext uri="{FF2B5EF4-FFF2-40B4-BE49-F238E27FC236}">
                  <a16:creationId xmlns:a16="http://schemas.microsoft.com/office/drawing/2014/main" id="{1649D345-3D41-7E4B-A42D-E4CF017D0539}"/>
                </a:ext>
              </a:extLst>
            </p:cNvPr>
            <p:cNvSpPr/>
            <p:nvPr/>
          </p:nvSpPr>
          <p:spPr>
            <a:xfrm>
              <a:off x="1629290" y="1162494"/>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99653" y="236804"/>
                    <a:pt x="177216" y="161518"/>
                    <a:pt x="226931" y="0"/>
                  </a:cubicBezTo>
                  <a:cubicBezTo>
                    <a:pt x="430260" y="-7205"/>
                    <a:pt x="594799" y="42437"/>
                    <a:pt x="789639" y="0"/>
                  </a:cubicBezTo>
                  <a:cubicBezTo>
                    <a:pt x="919504" y="140376"/>
                    <a:pt x="866786" y="276470"/>
                    <a:pt x="1016570" y="453863"/>
                  </a:cubicBezTo>
                  <a:cubicBezTo>
                    <a:pt x="1010732" y="592089"/>
                    <a:pt x="802817" y="757557"/>
                    <a:pt x="789639" y="907725"/>
                  </a:cubicBezTo>
                  <a:cubicBezTo>
                    <a:pt x="560503" y="944598"/>
                    <a:pt x="466415" y="849554"/>
                    <a:pt x="226931" y="907725"/>
                  </a:cubicBezTo>
                  <a:cubicBezTo>
                    <a:pt x="92825" y="768751"/>
                    <a:pt x="130910" y="585884"/>
                    <a:pt x="0" y="453863"/>
                  </a:cubicBezTo>
                  <a:close/>
                </a:path>
                <a:path w="1016570" h="907725" stroke="0" extrusionOk="0">
                  <a:moveTo>
                    <a:pt x="0" y="453863"/>
                  </a:moveTo>
                  <a:cubicBezTo>
                    <a:pt x="55572" y="212150"/>
                    <a:pt x="162626" y="193753"/>
                    <a:pt x="226931" y="0"/>
                  </a:cubicBezTo>
                  <a:cubicBezTo>
                    <a:pt x="374665" y="-11942"/>
                    <a:pt x="526884" y="63465"/>
                    <a:pt x="789639" y="0"/>
                  </a:cubicBezTo>
                  <a:cubicBezTo>
                    <a:pt x="904436" y="125249"/>
                    <a:pt x="929585" y="293692"/>
                    <a:pt x="1016570" y="453863"/>
                  </a:cubicBezTo>
                  <a:cubicBezTo>
                    <a:pt x="959941" y="570614"/>
                    <a:pt x="806238" y="782597"/>
                    <a:pt x="789639" y="907725"/>
                  </a:cubicBezTo>
                  <a:cubicBezTo>
                    <a:pt x="622211" y="971876"/>
                    <a:pt x="452506" y="883683"/>
                    <a:pt x="226931" y="907725"/>
                  </a:cubicBezTo>
                  <a:cubicBezTo>
                    <a:pt x="140675" y="746761"/>
                    <a:pt x="132903" y="641528"/>
                    <a:pt x="0" y="453863"/>
                  </a:cubicBezTo>
                  <a:close/>
                </a:path>
              </a:pathLst>
            </a:custGeom>
            <a:solidFill>
              <a:schemeClr val="accent4">
                <a:lumMod val="75000"/>
              </a:schemeClr>
            </a:solidFill>
            <a:ln w="34925">
              <a:noFill/>
              <a:extLst>
                <a:ext uri="{C807C97D-BFC1-408E-A445-0C87EB9F89A2}">
                  <ask:lineSketchStyleProps xmlns:ask="http://schemas.microsoft.com/office/drawing/2018/sketchyshapes" sd="694834295">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solidFill>
                    <a:schemeClr val="bg1"/>
                  </a:solidFill>
                </a:rPr>
                <a:t>Tourisme</a:t>
              </a:r>
            </a:p>
          </p:txBody>
        </p:sp>
        <p:sp>
          <p:nvSpPr>
            <p:cNvPr id="39" name="Hexagone 11">
              <a:extLst>
                <a:ext uri="{FF2B5EF4-FFF2-40B4-BE49-F238E27FC236}">
                  <a16:creationId xmlns:a16="http://schemas.microsoft.com/office/drawing/2014/main" id="{06A3E117-AFD6-0446-9DB0-1FEC718AEC98}"/>
                </a:ext>
              </a:extLst>
            </p:cNvPr>
            <p:cNvSpPr/>
            <p:nvPr/>
          </p:nvSpPr>
          <p:spPr>
            <a:xfrm>
              <a:off x="766361" y="1793827"/>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78689" y="243596"/>
                    <a:pt x="195714" y="113481"/>
                    <a:pt x="226931" y="0"/>
                  </a:cubicBezTo>
                  <a:cubicBezTo>
                    <a:pt x="478775" y="-61245"/>
                    <a:pt x="624000" y="66368"/>
                    <a:pt x="789639" y="0"/>
                  </a:cubicBezTo>
                  <a:cubicBezTo>
                    <a:pt x="895688" y="77069"/>
                    <a:pt x="940148" y="349555"/>
                    <a:pt x="1016570" y="453863"/>
                  </a:cubicBezTo>
                  <a:cubicBezTo>
                    <a:pt x="951896" y="603619"/>
                    <a:pt x="828138" y="756080"/>
                    <a:pt x="789639" y="907725"/>
                  </a:cubicBezTo>
                  <a:cubicBezTo>
                    <a:pt x="540541" y="941244"/>
                    <a:pt x="373871" y="855618"/>
                    <a:pt x="226931" y="907725"/>
                  </a:cubicBezTo>
                  <a:cubicBezTo>
                    <a:pt x="96709" y="781740"/>
                    <a:pt x="131501" y="624337"/>
                    <a:pt x="0" y="453863"/>
                  </a:cubicBezTo>
                  <a:close/>
                </a:path>
                <a:path w="1016570" h="907725" stroke="0" extrusionOk="0">
                  <a:moveTo>
                    <a:pt x="0" y="453863"/>
                  </a:moveTo>
                  <a:cubicBezTo>
                    <a:pt x="7207" y="341214"/>
                    <a:pt x="161794" y="241055"/>
                    <a:pt x="226931" y="0"/>
                  </a:cubicBezTo>
                  <a:cubicBezTo>
                    <a:pt x="341515" y="-1271"/>
                    <a:pt x="558737" y="55230"/>
                    <a:pt x="789639" y="0"/>
                  </a:cubicBezTo>
                  <a:cubicBezTo>
                    <a:pt x="861096" y="108218"/>
                    <a:pt x="921517" y="377632"/>
                    <a:pt x="1016570" y="453863"/>
                  </a:cubicBezTo>
                  <a:cubicBezTo>
                    <a:pt x="957586" y="698500"/>
                    <a:pt x="840249" y="763568"/>
                    <a:pt x="789639" y="907725"/>
                  </a:cubicBezTo>
                  <a:cubicBezTo>
                    <a:pt x="646945" y="950040"/>
                    <a:pt x="356430" y="906650"/>
                    <a:pt x="226931" y="907725"/>
                  </a:cubicBezTo>
                  <a:cubicBezTo>
                    <a:pt x="116731" y="808160"/>
                    <a:pt x="102757" y="600230"/>
                    <a:pt x="0" y="453863"/>
                  </a:cubicBezTo>
                  <a:close/>
                </a:path>
              </a:pathLst>
            </a:custGeom>
            <a:solidFill>
              <a:schemeClr val="tx2">
                <a:lumMod val="75000"/>
              </a:schemeClr>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solidFill>
                    <a:schemeClr val="bg1"/>
                  </a:solidFill>
                </a:rPr>
                <a:t>Filière </a:t>
              </a:r>
            </a:p>
            <a:p>
              <a:pPr algn="ctr"/>
              <a:r>
                <a:rPr lang="fr-FR" sz="900" b="1" dirty="0">
                  <a:solidFill>
                    <a:schemeClr val="bg1"/>
                  </a:solidFill>
                </a:rPr>
                <a:t>e-santé</a:t>
              </a:r>
            </a:p>
          </p:txBody>
        </p:sp>
      </p:grpSp>
      <p:sp>
        <p:nvSpPr>
          <p:cNvPr id="40" name="ZoneTexte 14">
            <a:extLst>
              <a:ext uri="{FF2B5EF4-FFF2-40B4-BE49-F238E27FC236}">
                <a16:creationId xmlns:a16="http://schemas.microsoft.com/office/drawing/2014/main" id="{568538DC-62CF-CE42-922B-F95803FA1B2F}"/>
              </a:ext>
            </a:extLst>
          </p:cNvPr>
          <p:cNvSpPr txBox="1"/>
          <p:nvPr/>
        </p:nvSpPr>
        <p:spPr>
          <a:xfrm>
            <a:off x="2525485" y="254656"/>
            <a:ext cx="1395778" cy="646331"/>
          </a:xfrm>
          <a:prstGeom prst="rect">
            <a:avLst/>
          </a:prstGeom>
          <a:noFill/>
        </p:spPr>
        <p:txBody>
          <a:bodyPr wrap="square" lIns="91440" tIns="45720" rIns="91440" bIns="45720" rtlCol="0" anchor="t">
            <a:spAutoFit/>
          </a:bodyPr>
          <a:lstStyle/>
          <a:p>
            <a:pPr algn="ctr"/>
            <a:r>
              <a:rPr lang="fr-FR" sz="1200" b="1" i="1" dirty="0"/>
              <a:t>Analyse </a:t>
            </a:r>
            <a:endParaRPr lang="en-US" sz="2800" dirty="0"/>
          </a:p>
          <a:p>
            <a:pPr algn="ctr"/>
            <a:r>
              <a:rPr lang="fr-FR" sz="1200" b="1" i="1" dirty="0"/>
              <a:t>des domaines de la S3 2014-20</a:t>
            </a:r>
            <a:endParaRPr lang="en-US" sz="2800" dirty="0"/>
          </a:p>
        </p:txBody>
      </p:sp>
      <p:sp>
        <p:nvSpPr>
          <p:cNvPr id="41" name="Ellipse 19">
            <a:extLst>
              <a:ext uri="{FF2B5EF4-FFF2-40B4-BE49-F238E27FC236}">
                <a16:creationId xmlns:a16="http://schemas.microsoft.com/office/drawing/2014/main" id="{B23360EA-9E7C-9849-849C-768B7166DF41}"/>
              </a:ext>
            </a:extLst>
          </p:cNvPr>
          <p:cNvSpPr/>
          <p:nvPr/>
        </p:nvSpPr>
        <p:spPr>
          <a:xfrm>
            <a:off x="4264" y="803872"/>
            <a:ext cx="4183008" cy="39463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oleil 36">
            <a:extLst>
              <a:ext uri="{FF2B5EF4-FFF2-40B4-BE49-F238E27FC236}">
                <a16:creationId xmlns:a16="http://schemas.microsoft.com/office/drawing/2014/main" id="{AA9CABEB-FF5E-9842-86B1-4F459535FCEE}"/>
              </a:ext>
            </a:extLst>
          </p:cNvPr>
          <p:cNvSpPr/>
          <p:nvPr/>
        </p:nvSpPr>
        <p:spPr>
          <a:xfrm>
            <a:off x="4723119" y="1026539"/>
            <a:ext cx="4397545" cy="4138778"/>
          </a:xfrm>
          <a:prstGeom prst="su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5">
            <a:extLst>
              <a:ext uri="{FF2B5EF4-FFF2-40B4-BE49-F238E27FC236}">
                <a16:creationId xmlns:a16="http://schemas.microsoft.com/office/drawing/2014/main" id="{874E359A-7394-8B4B-8613-2FE617FE8F5E}"/>
              </a:ext>
            </a:extLst>
          </p:cNvPr>
          <p:cNvSpPr txBox="1"/>
          <p:nvPr/>
        </p:nvSpPr>
        <p:spPr>
          <a:xfrm>
            <a:off x="5921505" y="550890"/>
            <a:ext cx="2057142" cy="461665"/>
          </a:xfrm>
          <a:prstGeom prst="rect">
            <a:avLst/>
          </a:prstGeom>
          <a:noFill/>
        </p:spPr>
        <p:txBody>
          <a:bodyPr wrap="square" lIns="91440" tIns="45720" rIns="91440" bIns="45720" rtlCol="0" anchor="t">
            <a:spAutoFit/>
          </a:bodyPr>
          <a:lstStyle/>
          <a:p>
            <a:pPr algn="ctr"/>
            <a:r>
              <a:rPr lang="fr-FR" sz="1200" b="1" i="1" dirty="0"/>
              <a:t>Proposition de domaines</a:t>
            </a:r>
            <a:endParaRPr lang="en-US" sz="2800" dirty="0"/>
          </a:p>
          <a:p>
            <a:pPr algn="ctr"/>
            <a:r>
              <a:rPr lang="fr-FR" sz="1200" b="1" i="1" dirty="0"/>
              <a:t> S3 2021-27</a:t>
            </a:r>
            <a:endParaRPr lang="fr-FR" sz="2800" dirty="0"/>
          </a:p>
        </p:txBody>
      </p:sp>
      <p:cxnSp>
        <p:nvCxnSpPr>
          <p:cNvPr id="44" name="Connecteur en arc 2">
            <a:extLst>
              <a:ext uri="{FF2B5EF4-FFF2-40B4-BE49-F238E27FC236}">
                <a16:creationId xmlns:a16="http://schemas.microsoft.com/office/drawing/2014/main" id="{A50EB896-BE21-004E-8E1E-25455D310B3F}"/>
              </a:ext>
            </a:extLst>
          </p:cNvPr>
          <p:cNvCxnSpPr>
            <a:cxnSpLocks/>
            <a:stCxn id="41" idx="7"/>
            <a:endCxn id="49" idx="1"/>
          </p:cNvCxnSpPr>
          <p:nvPr/>
        </p:nvCxnSpPr>
        <p:spPr>
          <a:xfrm rot="16200000" flipH="1">
            <a:off x="4354260" y="602226"/>
            <a:ext cx="233290" cy="1792441"/>
          </a:xfrm>
          <a:prstGeom prst="curvedConnector3">
            <a:avLst>
              <a:gd name="adj1" fmla="val -122521"/>
            </a:avLst>
          </a:prstGeom>
          <a:ln w="539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
            <a:extLst>
              <a:ext uri="{FF2B5EF4-FFF2-40B4-BE49-F238E27FC236}">
                <a16:creationId xmlns:a16="http://schemas.microsoft.com/office/drawing/2014/main" id="{4CABEB83-CBE3-2946-AD06-AD70CD6F16D2}"/>
              </a:ext>
            </a:extLst>
          </p:cNvPr>
          <p:cNvSpPr txBox="1"/>
          <p:nvPr/>
        </p:nvSpPr>
        <p:spPr>
          <a:xfrm>
            <a:off x="3947559" y="474657"/>
            <a:ext cx="2312556" cy="600164"/>
          </a:xfrm>
          <a:prstGeom prst="rect">
            <a:avLst/>
          </a:prstGeom>
          <a:noFill/>
        </p:spPr>
        <p:txBody>
          <a:bodyPr wrap="square" lIns="91440" tIns="45720" rIns="91440" bIns="45720" rtlCol="0" anchor="t">
            <a:spAutoFit/>
          </a:bodyPr>
          <a:lstStyle/>
          <a:p>
            <a:r>
              <a:rPr lang="fr-FR" sz="1100" i="1" dirty="0"/>
              <a:t>Discussions avec les acteurs institutionnels et de l’écosystème d’innovation</a:t>
            </a:r>
          </a:p>
        </p:txBody>
      </p:sp>
      <p:sp>
        <p:nvSpPr>
          <p:cNvPr id="46" name="Hexagone 38">
            <a:extLst>
              <a:ext uri="{FF2B5EF4-FFF2-40B4-BE49-F238E27FC236}">
                <a16:creationId xmlns:a16="http://schemas.microsoft.com/office/drawing/2014/main" id="{41060222-8413-D244-8C71-9CA1133AC2E8}"/>
              </a:ext>
            </a:extLst>
          </p:cNvPr>
          <p:cNvSpPr>
            <a:spLocks noChangeAspect="1"/>
          </p:cNvSpPr>
          <p:nvPr/>
        </p:nvSpPr>
        <p:spPr>
          <a:xfrm>
            <a:off x="924175" y="1256866"/>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Gestion des </a:t>
            </a:r>
          </a:p>
          <a:p>
            <a:pPr algn="ctr"/>
            <a:r>
              <a:rPr lang="fr-FR" sz="900" dirty="0"/>
              <a:t>ressources</a:t>
            </a:r>
          </a:p>
          <a:p>
            <a:pPr algn="ctr"/>
            <a:r>
              <a:rPr lang="fr-FR" sz="900" dirty="0"/>
              <a:t> / irrigation</a:t>
            </a:r>
          </a:p>
        </p:txBody>
      </p:sp>
      <p:sp>
        <p:nvSpPr>
          <p:cNvPr id="47" name="Hexagone 38">
            <a:extLst>
              <a:ext uri="{FF2B5EF4-FFF2-40B4-BE49-F238E27FC236}">
                <a16:creationId xmlns:a16="http://schemas.microsoft.com/office/drawing/2014/main" id="{D8B79819-6F80-A64D-B0A1-E33406430CF2}"/>
              </a:ext>
            </a:extLst>
          </p:cNvPr>
          <p:cNvSpPr>
            <a:spLocks noChangeAspect="1"/>
          </p:cNvSpPr>
          <p:nvPr/>
        </p:nvSpPr>
        <p:spPr>
          <a:xfrm>
            <a:off x="1712711" y="832164"/>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Assainissement</a:t>
            </a:r>
          </a:p>
          <a:p>
            <a:pPr algn="ctr"/>
            <a:r>
              <a:rPr lang="fr-FR" sz="900" dirty="0"/>
              <a:t>et hygiène</a:t>
            </a:r>
          </a:p>
          <a:p>
            <a:pPr algn="ctr"/>
            <a:r>
              <a:rPr lang="fr-FR" sz="900" dirty="0"/>
              <a:t>sanitaire</a:t>
            </a:r>
          </a:p>
        </p:txBody>
      </p:sp>
      <p:sp>
        <p:nvSpPr>
          <p:cNvPr id="48" name="Hexagone 38">
            <a:extLst>
              <a:ext uri="{FF2B5EF4-FFF2-40B4-BE49-F238E27FC236}">
                <a16:creationId xmlns:a16="http://schemas.microsoft.com/office/drawing/2014/main" id="{4A6E8D9E-13B5-A343-A711-69DCF61F6F28}"/>
              </a:ext>
            </a:extLst>
          </p:cNvPr>
          <p:cNvSpPr>
            <a:spLocks noChangeAspect="1"/>
          </p:cNvSpPr>
          <p:nvPr/>
        </p:nvSpPr>
        <p:spPr>
          <a:xfrm>
            <a:off x="2466659" y="1272789"/>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Océano-</a:t>
            </a:r>
          </a:p>
          <a:p>
            <a:pPr algn="ctr"/>
            <a:r>
              <a:rPr lang="fr-FR" sz="900" dirty="0">
                <a:solidFill>
                  <a:schemeClr val="bg1"/>
                </a:solidFill>
              </a:rPr>
              <a:t>graphie</a:t>
            </a:r>
          </a:p>
          <a:p>
            <a:pPr algn="ctr"/>
            <a:r>
              <a:rPr lang="fr-FR" sz="900" dirty="0">
                <a:solidFill>
                  <a:schemeClr val="bg1"/>
                </a:solidFill>
              </a:rPr>
              <a:t>/ observations</a:t>
            </a:r>
          </a:p>
          <a:p>
            <a:pPr algn="ctr"/>
            <a:r>
              <a:rPr lang="fr-FR" sz="900" dirty="0">
                <a:solidFill>
                  <a:schemeClr val="bg1"/>
                </a:solidFill>
              </a:rPr>
              <a:t>satellites</a:t>
            </a:r>
          </a:p>
        </p:txBody>
      </p:sp>
      <p:sp>
        <p:nvSpPr>
          <p:cNvPr id="49" name="Ellipse 19">
            <a:extLst>
              <a:ext uri="{FF2B5EF4-FFF2-40B4-BE49-F238E27FC236}">
                <a16:creationId xmlns:a16="http://schemas.microsoft.com/office/drawing/2014/main" id="{71F1E30B-0BCA-2F44-98A2-B696DF2D2D47}"/>
              </a:ext>
            </a:extLst>
          </p:cNvPr>
          <p:cNvSpPr/>
          <p:nvPr/>
        </p:nvSpPr>
        <p:spPr>
          <a:xfrm>
            <a:off x="4723120" y="1008981"/>
            <a:ext cx="4397545" cy="413877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Hexagone 41">
            <a:extLst>
              <a:ext uri="{FF2B5EF4-FFF2-40B4-BE49-F238E27FC236}">
                <a16:creationId xmlns:a16="http://schemas.microsoft.com/office/drawing/2014/main" id="{233C0B88-A546-784B-95B2-42B7B5888819}"/>
              </a:ext>
            </a:extLst>
          </p:cNvPr>
          <p:cNvSpPr/>
          <p:nvPr/>
        </p:nvSpPr>
        <p:spPr>
          <a:xfrm>
            <a:off x="924177" y="3292232"/>
            <a:ext cx="942732" cy="850838"/>
          </a:xfrm>
          <a:custGeom>
            <a:avLst/>
            <a:gdLst>
              <a:gd name="connsiteX0" fmla="*/ 0 w 942732"/>
              <a:gd name="connsiteY0" fmla="*/ 425419 h 850838"/>
              <a:gd name="connsiteX1" fmla="*/ 212710 w 942732"/>
              <a:gd name="connsiteY1" fmla="*/ 0 h 850838"/>
              <a:gd name="connsiteX2" fmla="*/ 730023 w 942732"/>
              <a:gd name="connsiteY2" fmla="*/ 0 h 850838"/>
              <a:gd name="connsiteX3" fmla="*/ 942732 w 942732"/>
              <a:gd name="connsiteY3" fmla="*/ 425419 h 850838"/>
              <a:gd name="connsiteX4" fmla="*/ 730023 w 942732"/>
              <a:gd name="connsiteY4" fmla="*/ 850838 h 850838"/>
              <a:gd name="connsiteX5" fmla="*/ 212710 w 942732"/>
              <a:gd name="connsiteY5" fmla="*/ 850838 h 850838"/>
              <a:gd name="connsiteX6" fmla="*/ 0 w 942732"/>
              <a:gd name="connsiteY6" fmla="*/ 425419 h 8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8" fill="none" extrusionOk="0">
                <a:moveTo>
                  <a:pt x="0" y="425419"/>
                </a:moveTo>
                <a:cubicBezTo>
                  <a:pt x="87463" y="209471"/>
                  <a:pt x="184179" y="116657"/>
                  <a:pt x="212710" y="0"/>
                </a:cubicBezTo>
                <a:cubicBezTo>
                  <a:pt x="408687" y="-37896"/>
                  <a:pt x="609029" y="34633"/>
                  <a:pt x="730023" y="0"/>
                </a:cubicBezTo>
                <a:cubicBezTo>
                  <a:pt x="793665" y="80973"/>
                  <a:pt x="810529" y="284027"/>
                  <a:pt x="942732" y="425419"/>
                </a:cubicBezTo>
                <a:cubicBezTo>
                  <a:pt x="928194" y="542964"/>
                  <a:pt x="745706" y="734631"/>
                  <a:pt x="730023" y="850838"/>
                </a:cubicBezTo>
                <a:cubicBezTo>
                  <a:pt x="478970" y="861297"/>
                  <a:pt x="412902" y="834700"/>
                  <a:pt x="212710" y="850838"/>
                </a:cubicBezTo>
                <a:cubicBezTo>
                  <a:pt x="98531" y="692887"/>
                  <a:pt x="115522" y="595724"/>
                  <a:pt x="0" y="425419"/>
                </a:cubicBezTo>
                <a:close/>
              </a:path>
              <a:path w="942732" h="850838" stroke="0" extrusionOk="0">
                <a:moveTo>
                  <a:pt x="0" y="425419"/>
                </a:moveTo>
                <a:cubicBezTo>
                  <a:pt x="56894" y="246705"/>
                  <a:pt x="149348" y="182586"/>
                  <a:pt x="212710" y="0"/>
                </a:cubicBezTo>
                <a:cubicBezTo>
                  <a:pt x="354675" y="-12238"/>
                  <a:pt x="558207" y="57514"/>
                  <a:pt x="730023" y="0"/>
                </a:cubicBezTo>
                <a:cubicBezTo>
                  <a:pt x="841276" y="158866"/>
                  <a:pt x="818467" y="253530"/>
                  <a:pt x="942732" y="425419"/>
                </a:cubicBezTo>
                <a:cubicBezTo>
                  <a:pt x="927576" y="543364"/>
                  <a:pt x="789074" y="706256"/>
                  <a:pt x="730023" y="850838"/>
                </a:cubicBezTo>
                <a:cubicBezTo>
                  <a:pt x="497944" y="872879"/>
                  <a:pt x="442965" y="822388"/>
                  <a:pt x="212710" y="850838"/>
                </a:cubicBezTo>
                <a:cubicBezTo>
                  <a:pt x="97491" y="734388"/>
                  <a:pt x="66272" y="518332"/>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Matériel</a:t>
            </a:r>
          </a:p>
          <a:p>
            <a:pPr algn="ctr"/>
            <a:r>
              <a:rPr lang="fr-FR" sz="900" dirty="0">
                <a:solidFill>
                  <a:schemeClr val="bg1"/>
                </a:solidFill>
              </a:rPr>
              <a:t>médical pour la</a:t>
            </a:r>
          </a:p>
          <a:p>
            <a:pPr algn="ctr"/>
            <a:r>
              <a:rPr lang="fr-FR" sz="900" dirty="0">
                <a:solidFill>
                  <a:schemeClr val="bg1"/>
                </a:solidFill>
              </a:rPr>
              <a:t>dépendance</a:t>
            </a:r>
          </a:p>
        </p:txBody>
      </p:sp>
      <p:sp>
        <p:nvSpPr>
          <p:cNvPr id="51" name="Hexagone 41">
            <a:extLst>
              <a:ext uri="{FF2B5EF4-FFF2-40B4-BE49-F238E27FC236}">
                <a16:creationId xmlns:a16="http://schemas.microsoft.com/office/drawing/2014/main" id="{D979E417-528F-444A-8F79-175653C294EE}"/>
              </a:ext>
            </a:extLst>
          </p:cNvPr>
          <p:cNvSpPr/>
          <p:nvPr/>
        </p:nvSpPr>
        <p:spPr>
          <a:xfrm>
            <a:off x="2468745" y="3269308"/>
            <a:ext cx="942732" cy="850837"/>
          </a:xfrm>
          <a:custGeom>
            <a:avLst/>
            <a:gdLst>
              <a:gd name="connsiteX0" fmla="*/ 0 w 942732"/>
              <a:gd name="connsiteY0" fmla="*/ 425419 h 850837"/>
              <a:gd name="connsiteX1" fmla="*/ 212709 w 942732"/>
              <a:gd name="connsiteY1" fmla="*/ 0 h 850837"/>
              <a:gd name="connsiteX2" fmla="*/ 730023 w 942732"/>
              <a:gd name="connsiteY2" fmla="*/ 0 h 850837"/>
              <a:gd name="connsiteX3" fmla="*/ 942732 w 942732"/>
              <a:gd name="connsiteY3" fmla="*/ 425419 h 850837"/>
              <a:gd name="connsiteX4" fmla="*/ 730023 w 942732"/>
              <a:gd name="connsiteY4" fmla="*/ 850837 h 850837"/>
              <a:gd name="connsiteX5" fmla="*/ 212709 w 942732"/>
              <a:gd name="connsiteY5" fmla="*/ 850837 h 850837"/>
              <a:gd name="connsiteX6" fmla="*/ 0 w 942732"/>
              <a:gd name="connsiteY6" fmla="*/ 425419 h 8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7" fill="none" extrusionOk="0">
                <a:moveTo>
                  <a:pt x="0" y="425419"/>
                </a:moveTo>
                <a:cubicBezTo>
                  <a:pt x="90957" y="208807"/>
                  <a:pt x="186242" y="117515"/>
                  <a:pt x="212709" y="0"/>
                </a:cubicBezTo>
                <a:cubicBezTo>
                  <a:pt x="404560" y="-40770"/>
                  <a:pt x="608113" y="30734"/>
                  <a:pt x="730023" y="0"/>
                </a:cubicBezTo>
                <a:cubicBezTo>
                  <a:pt x="793665" y="80973"/>
                  <a:pt x="810529" y="284027"/>
                  <a:pt x="942732" y="425419"/>
                </a:cubicBezTo>
                <a:cubicBezTo>
                  <a:pt x="922299" y="547487"/>
                  <a:pt x="739942" y="732496"/>
                  <a:pt x="730023" y="850837"/>
                </a:cubicBezTo>
                <a:cubicBezTo>
                  <a:pt x="486214" y="866568"/>
                  <a:pt x="416719" y="841379"/>
                  <a:pt x="212709" y="850837"/>
                </a:cubicBezTo>
                <a:cubicBezTo>
                  <a:pt x="98244" y="679815"/>
                  <a:pt x="118760" y="591075"/>
                  <a:pt x="0" y="425419"/>
                </a:cubicBezTo>
                <a:close/>
              </a:path>
              <a:path w="942732" h="850837" stroke="0" extrusionOk="0">
                <a:moveTo>
                  <a:pt x="0" y="425419"/>
                </a:moveTo>
                <a:cubicBezTo>
                  <a:pt x="59128" y="243776"/>
                  <a:pt x="152419" y="180258"/>
                  <a:pt x="212709" y="0"/>
                </a:cubicBezTo>
                <a:cubicBezTo>
                  <a:pt x="349720" y="-19412"/>
                  <a:pt x="552895" y="54024"/>
                  <a:pt x="730023" y="0"/>
                </a:cubicBezTo>
                <a:cubicBezTo>
                  <a:pt x="841276" y="158866"/>
                  <a:pt x="818467" y="253530"/>
                  <a:pt x="942732" y="425419"/>
                </a:cubicBezTo>
                <a:cubicBezTo>
                  <a:pt x="923336" y="547540"/>
                  <a:pt x="787915" y="706441"/>
                  <a:pt x="730023" y="850837"/>
                </a:cubicBezTo>
                <a:cubicBezTo>
                  <a:pt x="502133" y="880527"/>
                  <a:pt x="445978" y="822752"/>
                  <a:pt x="212709" y="850837"/>
                </a:cubicBezTo>
                <a:cubicBezTo>
                  <a:pt x="96532" y="728086"/>
                  <a:pt x="67237" y="514823"/>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Formation du</a:t>
            </a:r>
          </a:p>
          <a:p>
            <a:pPr algn="ctr"/>
            <a:r>
              <a:rPr lang="fr-FR" sz="900" dirty="0">
                <a:solidFill>
                  <a:schemeClr val="bg1"/>
                </a:solidFill>
              </a:rPr>
              <a:t>personnel </a:t>
            </a:r>
          </a:p>
          <a:p>
            <a:pPr algn="ctr"/>
            <a:r>
              <a:rPr lang="fr-FR" sz="900" dirty="0">
                <a:solidFill>
                  <a:schemeClr val="bg1"/>
                </a:solidFill>
              </a:rPr>
              <a:t>médical pour la</a:t>
            </a:r>
          </a:p>
          <a:p>
            <a:pPr algn="ctr"/>
            <a:r>
              <a:rPr lang="fr-FR" sz="900" dirty="0">
                <a:solidFill>
                  <a:schemeClr val="bg1"/>
                </a:solidFill>
              </a:rPr>
              <a:t>dépendance</a:t>
            </a:r>
          </a:p>
        </p:txBody>
      </p:sp>
      <p:sp>
        <p:nvSpPr>
          <p:cNvPr id="52" name="Hexagone 37">
            <a:extLst>
              <a:ext uri="{FF2B5EF4-FFF2-40B4-BE49-F238E27FC236}">
                <a16:creationId xmlns:a16="http://schemas.microsoft.com/office/drawing/2014/main" id="{13020B61-DEAC-4F43-82F0-32DE9D2FAC99}"/>
              </a:ext>
            </a:extLst>
          </p:cNvPr>
          <p:cNvSpPr/>
          <p:nvPr/>
        </p:nvSpPr>
        <p:spPr>
          <a:xfrm>
            <a:off x="224310" y="2685648"/>
            <a:ext cx="942733" cy="850838"/>
          </a:xfrm>
          <a:custGeom>
            <a:avLst/>
            <a:gdLst>
              <a:gd name="connsiteX0" fmla="*/ 0 w 942733"/>
              <a:gd name="connsiteY0" fmla="*/ 425419 h 850838"/>
              <a:gd name="connsiteX1" fmla="*/ 212710 w 942733"/>
              <a:gd name="connsiteY1" fmla="*/ 0 h 850838"/>
              <a:gd name="connsiteX2" fmla="*/ 730024 w 942733"/>
              <a:gd name="connsiteY2" fmla="*/ 0 h 850838"/>
              <a:gd name="connsiteX3" fmla="*/ 942733 w 942733"/>
              <a:gd name="connsiteY3" fmla="*/ 425419 h 850838"/>
              <a:gd name="connsiteX4" fmla="*/ 730024 w 942733"/>
              <a:gd name="connsiteY4" fmla="*/ 850838 h 850838"/>
              <a:gd name="connsiteX5" fmla="*/ 212710 w 942733"/>
              <a:gd name="connsiteY5" fmla="*/ 850838 h 850838"/>
              <a:gd name="connsiteX6" fmla="*/ 0 w 942733"/>
              <a:gd name="connsiteY6" fmla="*/ 425419 h 8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3" h="850838" fill="none" extrusionOk="0">
                <a:moveTo>
                  <a:pt x="0" y="425419"/>
                </a:moveTo>
                <a:cubicBezTo>
                  <a:pt x="17489" y="266977"/>
                  <a:pt x="161522" y="157985"/>
                  <a:pt x="212710" y="0"/>
                </a:cubicBezTo>
                <a:cubicBezTo>
                  <a:pt x="432757" y="-46458"/>
                  <a:pt x="526627" y="5071"/>
                  <a:pt x="730024" y="0"/>
                </a:cubicBezTo>
                <a:cubicBezTo>
                  <a:pt x="847545" y="184424"/>
                  <a:pt x="817355" y="282153"/>
                  <a:pt x="942733" y="425419"/>
                </a:cubicBezTo>
                <a:cubicBezTo>
                  <a:pt x="922857" y="577341"/>
                  <a:pt x="788877" y="676307"/>
                  <a:pt x="730024" y="850838"/>
                </a:cubicBezTo>
                <a:cubicBezTo>
                  <a:pt x="576004" y="894931"/>
                  <a:pt x="350498" y="834249"/>
                  <a:pt x="212710" y="850838"/>
                </a:cubicBezTo>
                <a:cubicBezTo>
                  <a:pt x="99574" y="747454"/>
                  <a:pt x="94578" y="562260"/>
                  <a:pt x="0" y="425419"/>
                </a:cubicBezTo>
                <a:close/>
              </a:path>
              <a:path w="942733" h="850838" stroke="0" extrusionOk="0">
                <a:moveTo>
                  <a:pt x="0" y="425419"/>
                </a:moveTo>
                <a:cubicBezTo>
                  <a:pt x="45353" y="275679"/>
                  <a:pt x="195525" y="158808"/>
                  <a:pt x="212710" y="0"/>
                </a:cubicBezTo>
                <a:cubicBezTo>
                  <a:pt x="433911" y="-39463"/>
                  <a:pt x="551978" y="3967"/>
                  <a:pt x="730024" y="0"/>
                </a:cubicBezTo>
                <a:cubicBezTo>
                  <a:pt x="821319" y="172026"/>
                  <a:pt x="844697" y="354670"/>
                  <a:pt x="942733" y="425419"/>
                </a:cubicBezTo>
                <a:cubicBezTo>
                  <a:pt x="923388" y="545247"/>
                  <a:pt x="763869" y="745059"/>
                  <a:pt x="730024" y="850838"/>
                </a:cubicBezTo>
                <a:cubicBezTo>
                  <a:pt x="583048" y="860515"/>
                  <a:pt x="323734" y="817982"/>
                  <a:pt x="212710" y="850838"/>
                </a:cubicBezTo>
                <a:cubicBezTo>
                  <a:pt x="103315" y="756550"/>
                  <a:pt x="67669" y="507438"/>
                  <a:pt x="0" y="425419"/>
                </a:cubicBezTo>
                <a:close/>
              </a:path>
            </a:pathLst>
          </a:custGeom>
          <a:solidFill>
            <a:schemeClr val="accent6"/>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Emballages /</a:t>
            </a:r>
          </a:p>
          <a:p>
            <a:pPr algn="ctr"/>
            <a:r>
              <a:rPr lang="fr-FR" sz="900" dirty="0"/>
              <a:t>conservation /</a:t>
            </a:r>
          </a:p>
          <a:p>
            <a:pPr algn="ctr"/>
            <a:r>
              <a:rPr lang="fr-FR" sz="900" dirty="0"/>
              <a:t>communication</a:t>
            </a:r>
          </a:p>
        </p:txBody>
      </p:sp>
      <p:sp>
        <p:nvSpPr>
          <p:cNvPr id="53" name="Hexagone 41">
            <a:extLst>
              <a:ext uri="{FF2B5EF4-FFF2-40B4-BE49-F238E27FC236}">
                <a16:creationId xmlns:a16="http://schemas.microsoft.com/office/drawing/2014/main" id="{805C6FA9-F543-E042-9CD7-DCF234EBFFDD}"/>
              </a:ext>
            </a:extLst>
          </p:cNvPr>
          <p:cNvSpPr/>
          <p:nvPr/>
        </p:nvSpPr>
        <p:spPr>
          <a:xfrm>
            <a:off x="1712713" y="3716453"/>
            <a:ext cx="942732" cy="850837"/>
          </a:xfrm>
          <a:custGeom>
            <a:avLst/>
            <a:gdLst>
              <a:gd name="connsiteX0" fmla="*/ 0 w 942732"/>
              <a:gd name="connsiteY0" fmla="*/ 425419 h 850837"/>
              <a:gd name="connsiteX1" fmla="*/ 212709 w 942732"/>
              <a:gd name="connsiteY1" fmla="*/ 0 h 850837"/>
              <a:gd name="connsiteX2" fmla="*/ 730023 w 942732"/>
              <a:gd name="connsiteY2" fmla="*/ 0 h 850837"/>
              <a:gd name="connsiteX3" fmla="*/ 942732 w 942732"/>
              <a:gd name="connsiteY3" fmla="*/ 425419 h 850837"/>
              <a:gd name="connsiteX4" fmla="*/ 730023 w 942732"/>
              <a:gd name="connsiteY4" fmla="*/ 850837 h 850837"/>
              <a:gd name="connsiteX5" fmla="*/ 212709 w 942732"/>
              <a:gd name="connsiteY5" fmla="*/ 850837 h 850837"/>
              <a:gd name="connsiteX6" fmla="*/ 0 w 942732"/>
              <a:gd name="connsiteY6" fmla="*/ 425419 h 8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7" fill="none" extrusionOk="0">
                <a:moveTo>
                  <a:pt x="0" y="425419"/>
                </a:moveTo>
                <a:cubicBezTo>
                  <a:pt x="90957" y="208807"/>
                  <a:pt x="186242" y="117515"/>
                  <a:pt x="212709" y="0"/>
                </a:cubicBezTo>
                <a:cubicBezTo>
                  <a:pt x="404560" y="-40770"/>
                  <a:pt x="608113" y="30734"/>
                  <a:pt x="730023" y="0"/>
                </a:cubicBezTo>
                <a:cubicBezTo>
                  <a:pt x="793665" y="80973"/>
                  <a:pt x="810529" y="284027"/>
                  <a:pt x="942732" y="425419"/>
                </a:cubicBezTo>
                <a:cubicBezTo>
                  <a:pt x="922299" y="547487"/>
                  <a:pt x="739942" y="732496"/>
                  <a:pt x="730023" y="850837"/>
                </a:cubicBezTo>
                <a:cubicBezTo>
                  <a:pt x="486214" y="866568"/>
                  <a:pt x="416719" y="841379"/>
                  <a:pt x="212709" y="850837"/>
                </a:cubicBezTo>
                <a:cubicBezTo>
                  <a:pt x="98244" y="679815"/>
                  <a:pt x="118760" y="591075"/>
                  <a:pt x="0" y="425419"/>
                </a:cubicBezTo>
                <a:close/>
              </a:path>
              <a:path w="942732" h="850837" stroke="0" extrusionOk="0">
                <a:moveTo>
                  <a:pt x="0" y="425419"/>
                </a:moveTo>
                <a:cubicBezTo>
                  <a:pt x="59128" y="243776"/>
                  <a:pt x="152419" y="180258"/>
                  <a:pt x="212709" y="0"/>
                </a:cubicBezTo>
                <a:cubicBezTo>
                  <a:pt x="349720" y="-19412"/>
                  <a:pt x="552895" y="54024"/>
                  <a:pt x="730023" y="0"/>
                </a:cubicBezTo>
                <a:cubicBezTo>
                  <a:pt x="841276" y="158866"/>
                  <a:pt x="818467" y="253530"/>
                  <a:pt x="942732" y="425419"/>
                </a:cubicBezTo>
                <a:cubicBezTo>
                  <a:pt x="923336" y="547540"/>
                  <a:pt x="787915" y="706441"/>
                  <a:pt x="730023" y="850837"/>
                </a:cubicBezTo>
                <a:cubicBezTo>
                  <a:pt x="502133" y="880527"/>
                  <a:pt x="445978" y="822752"/>
                  <a:pt x="212709" y="850837"/>
                </a:cubicBezTo>
                <a:cubicBezTo>
                  <a:pt x="96532" y="728086"/>
                  <a:pt x="67237" y="514823"/>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E-diagnostic</a:t>
            </a:r>
          </a:p>
          <a:p>
            <a:pPr algn="ctr"/>
            <a:r>
              <a:rPr lang="fr-FR" sz="900" dirty="0">
                <a:solidFill>
                  <a:schemeClr val="bg1"/>
                </a:solidFill>
              </a:rPr>
              <a:t>/ détection des</a:t>
            </a:r>
          </a:p>
          <a:p>
            <a:pPr algn="ctr"/>
            <a:r>
              <a:rPr lang="fr-FR" sz="900" dirty="0">
                <a:solidFill>
                  <a:schemeClr val="bg1"/>
                </a:solidFill>
              </a:rPr>
              <a:t>personnes</a:t>
            </a:r>
          </a:p>
          <a:p>
            <a:pPr algn="ctr"/>
            <a:r>
              <a:rPr lang="fr-FR" sz="900" dirty="0">
                <a:solidFill>
                  <a:schemeClr val="bg1"/>
                </a:solidFill>
              </a:rPr>
              <a:t>dépendantes</a:t>
            </a:r>
          </a:p>
        </p:txBody>
      </p:sp>
      <p:sp>
        <p:nvSpPr>
          <p:cNvPr id="54" name="Hexagone 6">
            <a:extLst>
              <a:ext uri="{FF2B5EF4-FFF2-40B4-BE49-F238E27FC236}">
                <a16:creationId xmlns:a16="http://schemas.microsoft.com/office/drawing/2014/main" id="{8B141927-A65C-6845-961B-DD2CDDA57FDA}"/>
              </a:ext>
            </a:extLst>
          </p:cNvPr>
          <p:cNvSpPr/>
          <p:nvPr/>
        </p:nvSpPr>
        <p:spPr>
          <a:xfrm>
            <a:off x="5629318" y="2743635"/>
            <a:ext cx="1024591" cy="769681"/>
          </a:xfrm>
          <a:custGeom>
            <a:avLst/>
            <a:gdLst>
              <a:gd name="connsiteX0" fmla="*/ 0 w 1024591"/>
              <a:gd name="connsiteY0" fmla="*/ 384841 h 769681"/>
              <a:gd name="connsiteX1" fmla="*/ 192420 w 1024591"/>
              <a:gd name="connsiteY1" fmla="*/ 0 h 769681"/>
              <a:gd name="connsiteX2" fmla="*/ 518693 w 1024591"/>
              <a:gd name="connsiteY2" fmla="*/ 0 h 769681"/>
              <a:gd name="connsiteX3" fmla="*/ 832171 w 1024591"/>
              <a:gd name="connsiteY3" fmla="*/ 0 h 769681"/>
              <a:gd name="connsiteX4" fmla="*/ 1024591 w 1024591"/>
              <a:gd name="connsiteY4" fmla="*/ 384841 h 769681"/>
              <a:gd name="connsiteX5" fmla="*/ 832171 w 1024591"/>
              <a:gd name="connsiteY5" fmla="*/ 769681 h 769681"/>
              <a:gd name="connsiteX6" fmla="*/ 531488 w 1024591"/>
              <a:gd name="connsiteY6" fmla="*/ 769681 h 769681"/>
              <a:gd name="connsiteX7" fmla="*/ 192420 w 1024591"/>
              <a:gd name="connsiteY7" fmla="*/ 769681 h 769681"/>
              <a:gd name="connsiteX8" fmla="*/ 0 w 1024591"/>
              <a:gd name="connsiteY8" fmla="*/ 384841 h 7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1" h="769681" fill="none" extrusionOk="0">
                <a:moveTo>
                  <a:pt x="0" y="384841"/>
                </a:moveTo>
                <a:cubicBezTo>
                  <a:pt x="70622" y="194957"/>
                  <a:pt x="141615" y="124366"/>
                  <a:pt x="192420" y="0"/>
                </a:cubicBezTo>
                <a:cubicBezTo>
                  <a:pt x="283301" y="-28650"/>
                  <a:pt x="356981" y="23080"/>
                  <a:pt x="518693" y="0"/>
                </a:cubicBezTo>
                <a:cubicBezTo>
                  <a:pt x="680405" y="-23080"/>
                  <a:pt x="675827" y="30777"/>
                  <a:pt x="832171" y="0"/>
                </a:cubicBezTo>
                <a:cubicBezTo>
                  <a:pt x="920425" y="120479"/>
                  <a:pt x="926852" y="195145"/>
                  <a:pt x="1024591" y="384841"/>
                </a:cubicBezTo>
                <a:cubicBezTo>
                  <a:pt x="982377" y="503198"/>
                  <a:pt x="842083" y="677097"/>
                  <a:pt x="832171" y="769681"/>
                </a:cubicBezTo>
                <a:cubicBezTo>
                  <a:pt x="717691" y="799354"/>
                  <a:pt x="631816" y="743242"/>
                  <a:pt x="531488" y="769681"/>
                </a:cubicBezTo>
                <a:cubicBezTo>
                  <a:pt x="431160" y="796120"/>
                  <a:pt x="283411" y="741589"/>
                  <a:pt x="192420" y="769681"/>
                </a:cubicBezTo>
                <a:cubicBezTo>
                  <a:pt x="103595" y="683852"/>
                  <a:pt x="117333" y="558429"/>
                  <a:pt x="0" y="384841"/>
                </a:cubicBezTo>
                <a:close/>
              </a:path>
              <a:path w="1024591" h="769681" stroke="0" extrusionOk="0">
                <a:moveTo>
                  <a:pt x="0" y="384841"/>
                </a:moveTo>
                <a:cubicBezTo>
                  <a:pt x="45052" y="248259"/>
                  <a:pt x="159296" y="153049"/>
                  <a:pt x="192420" y="0"/>
                </a:cubicBezTo>
                <a:cubicBezTo>
                  <a:pt x="340150" y="-12091"/>
                  <a:pt x="384273" y="10411"/>
                  <a:pt x="493103" y="0"/>
                </a:cubicBezTo>
                <a:cubicBezTo>
                  <a:pt x="601933" y="-10411"/>
                  <a:pt x="678233" y="1275"/>
                  <a:pt x="832171" y="0"/>
                </a:cubicBezTo>
                <a:cubicBezTo>
                  <a:pt x="908122" y="145256"/>
                  <a:pt x="946186" y="255815"/>
                  <a:pt x="1024591" y="384841"/>
                </a:cubicBezTo>
                <a:cubicBezTo>
                  <a:pt x="1002375" y="486593"/>
                  <a:pt x="897318" y="568660"/>
                  <a:pt x="832171" y="769681"/>
                </a:cubicBezTo>
                <a:cubicBezTo>
                  <a:pt x="675586" y="777216"/>
                  <a:pt x="630849" y="764952"/>
                  <a:pt x="499500" y="769681"/>
                </a:cubicBezTo>
                <a:cubicBezTo>
                  <a:pt x="368151" y="774410"/>
                  <a:pt x="261291" y="758571"/>
                  <a:pt x="192420" y="769681"/>
                </a:cubicBezTo>
                <a:cubicBezTo>
                  <a:pt x="58699" y="616980"/>
                  <a:pt x="53855" y="488936"/>
                  <a:pt x="0" y="384841"/>
                </a:cubicBezTo>
                <a:close/>
              </a:path>
            </a:pathLst>
          </a:custGeom>
          <a:solidFill>
            <a:schemeClr val="accent6">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t>Agriculture </a:t>
            </a:r>
          </a:p>
          <a:p>
            <a:pPr algn="ctr"/>
            <a:r>
              <a:rPr lang="fr-FR" sz="900" b="1" dirty="0"/>
              <a:t>et industrie </a:t>
            </a:r>
          </a:p>
          <a:p>
            <a:pPr algn="ctr"/>
            <a:r>
              <a:rPr lang="fr-FR" sz="900" b="1" dirty="0"/>
              <a:t>agro-</a:t>
            </a:r>
          </a:p>
          <a:p>
            <a:pPr algn="ctr"/>
            <a:r>
              <a:rPr lang="fr-FR" sz="900" b="1" dirty="0"/>
              <a:t>alimentaire</a:t>
            </a:r>
          </a:p>
          <a:p>
            <a:pPr algn="ctr"/>
            <a:r>
              <a:rPr lang="fr-FR" sz="900" b="1" dirty="0"/>
              <a:t>territorialisée</a:t>
            </a:r>
          </a:p>
        </p:txBody>
      </p:sp>
      <p:sp>
        <p:nvSpPr>
          <p:cNvPr id="55" name="Hexagone 38">
            <a:extLst>
              <a:ext uri="{FF2B5EF4-FFF2-40B4-BE49-F238E27FC236}">
                <a16:creationId xmlns:a16="http://schemas.microsoft.com/office/drawing/2014/main" id="{C5F0F59E-768C-D146-9CFB-82E567DCE28F}"/>
              </a:ext>
            </a:extLst>
          </p:cNvPr>
          <p:cNvSpPr>
            <a:spLocks noChangeAspect="1"/>
          </p:cNvSpPr>
          <p:nvPr/>
        </p:nvSpPr>
        <p:spPr>
          <a:xfrm>
            <a:off x="7144936" y="1226962"/>
            <a:ext cx="885658" cy="705067"/>
          </a:xfrm>
          <a:prstGeom prst="hexagon">
            <a:avLst/>
          </a:prstGeom>
          <a:solidFill>
            <a:schemeClr val="accent2"/>
          </a:solidFill>
          <a:ln w="34925">
            <a:solidFill>
              <a:schemeClr val="accent3"/>
            </a:solidFill>
            <a:extLst>
              <a:ext uri="{C807C97D-BFC1-408E-A445-0C87EB9F89A2}">
                <ask:lineSketchStyleProps xmlns:ask="http://schemas.microsoft.com/office/drawing/2018/sketchyshapes" sd="252692197">
                  <a:custGeom>
                    <a:avLst/>
                    <a:gdLst>
                      <a:gd name="connsiteX0" fmla="*/ 0 w 1108505"/>
                      <a:gd name="connsiteY0" fmla="*/ 500226 h 1000452"/>
                      <a:gd name="connsiteX1" fmla="*/ 250113 w 1108505"/>
                      <a:gd name="connsiteY1" fmla="*/ 0 h 1000452"/>
                      <a:gd name="connsiteX2" fmla="*/ 536004 w 1108505"/>
                      <a:gd name="connsiteY2" fmla="*/ 0 h 1000452"/>
                      <a:gd name="connsiteX3" fmla="*/ 858392 w 1108505"/>
                      <a:gd name="connsiteY3" fmla="*/ 0 h 1000452"/>
                      <a:gd name="connsiteX4" fmla="*/ 1108505 w 1108505"/>
                      <a:gd name="connsiteY4" fmla="*/ 500226 h 1000452"/>
                      <a:gd name="connsiteX5" fmla="*/ 858392 w 1108505"/>
                      <a:gd name="connsiteY5" fmla="*/ 1000452 h 1000452"/>
                      <a:gd name="connsiteX6" fmla="*/ 572501 w 1108505"/>
                      <a:gd name="connsiteY6" fmla="*/ 1000452 h 1000452"/>
                      <a:gd name="connsiteX7" fmla="*/ 250113 w 1108505"/>
                      <a:gd name="connsiteY7" fmla="*/ 1000452 h 1000452"/>
                      <a:gd name="connsiteX8" fmla="*/ 0 w 1108505"/>
                      <a:gd name="connsiteY8" fmla="*/ 500226 h 100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505" h="1000452" fill="none" extrusionOk="0">
                        <a:moveTo>
                          <a:pt x="0" y="500226"/>
                        </a:moveTo>
                        <a:cubicBezTo>
                          <a:pt x="26927" y="331471"/>
                          <a:pt x="185860" y="179596"/>
                          <a:pt x="250113" y="0"/>
                        </a:cubicBezTo>
                        <a:cubicBezTo>
                          <a:pt x="325006" y="-16080"/>
                          <a:pt x="441811" y="3926"/>
                          <a:pt x="536004" y="0"/>
                        </a:cubicBezTo>
                        <a:cubicBezTo>
                          <a:pt x="630197" y="-3926"/>
                          <a:pt x="769568" y="15500"/>
                          <a:pt x="858392" y="0"/>
                        </a:cubicBezTo>
                        <a:cubicBezTo>
                          <a:pt x="1008929" y="212258"/>
                          <a:pt x="1013863" y="396298"/>
                          <a:pt x="1108505" y="500226"/>
                        </a:cubicBezTo>
                        <a:cubicBezTo>
                          <a:pt x="1052234" y="640187"/>
                          <a:pt x="903865" y="850761"/>
                          <a:pt x="858392" y="1000452"/>
                        </a:cubicBezTo>
                        <a:cubicBezTo>
                          <a:pt x="775917" y="1007924"/>
                          <a:pt x="633827" y="970933"/>
                          <a:pt x="572501" y="1000452"/>
                        </a:cubicBezTo>
                        <a:cubicBezTo>
                          <a:pt x="511175" y="1029971"/>
                          <a:pt x="384692" y="974963"/>
                          <a:pt x="250113" y="1000452"/>
                        </a:cubicBezTo>
                        <a:cubicBezTo>
                          <a:pt x="127555" y="901682"/>
                          <a:pt x="127003" y="718980"/>
                          <a:pt x="0" y="500226"/>
                        </a:cubicBezTo>
                        <a:close/>
                      </a:path>
                      <a:path w="1108505" h="1000452" stroke="0" extrusionOk="0">
                        <a:moveTo>
                          <a:pt x="0" y="500226"/>
                        </a:moveTo>
                        <a:cubicBezTo>
                          <a:pt x="82614" y="320650"/>
                          <a:pt x="197344" y="228018"/>
                          <a:pt x="250113" y="0"/>
                        </a:cubicBezTo>
                        <a:cubicBezTo>
                          <a:pt x="368395" y="-21436"/>
                          <a:pt x="457089" y="29414"/>
                          <a:pt x="542087" y="0"/>
                        </a:cubicBezTo>
                        <a:cubicBezTo>
                          <a:pt x="627085" y="-29414"/>
                          <a:pt x="712221" y="4249"/>
                          <a:pt x="858392" y="0"/>
                        </a:cubicBezTo>
                        <a:cubicBezTo>
                          <a:pt x="989582" y="147486"/>
                          <a:pt x="1003602" y="345860"/>
                          <a:pt x="1108505" y="500226"/>
                        </a:cubicBezTo>
                        <a:cubicBezTo>
                          <a:pt x="1080892" y="656258"/>
                          <a:pt x="925713" y="793772"/>
                          <a:pt x="858392" y="1000452"/>
                        </a:cubicBezTo>
                        <a:cubicBezTo>
                          <a:pt x="750704" y="1006408"/>
                          <a:pt x="637986" y="968788"/>
                          <a:pt x="542087" y="1000452"/>
                        </a:cubicBezTo>
                        <a:cubicBezTo>
                          <a:pt x="446189" y="1032116"/>
                          <a:pt x="362861" y="995906"/>
                          <a:pt x="250113" y="1000452"/>
                        </a:cubicBezTo>
                        <a:cubicBezTo>
                          <a:pt x="101827" y="817004"/>
                          <a:pt x="102824" y="696209"/>
                          <a:pt x="0" y="5002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Économie</a:t>
            </a:r>
          </a:p>
          <a:p>
            <a:pPr algn="ctr"/>
            <a:r>
              <a:rPr lang="fr-FR" sz="900" dirty="0">
                <a:solidFill>
                  <a:schemeClr val="bg1"/>
                </a:solidFill>
              </a:rPr>
              <a:t>bleue</a:t>
            </a:r>
          </a:p>
        </p:txBody>
      </p:sp>
      <p:sp>
        <p:nvSpPr>
          <p:cNvPr id="56" name="Hexagone 38">
            <a:extLst>
              <a:ext uri="{FF2B5EF4-FFF2-40B4-BE49-F238E27FC236}">
                <a16:creationId xmlns:a16="http://schemas.microsoft.com/office/drawing/2014/main" id="{B7D346F2-19B6-9D4F-A745-9D859754BCBB}"/>
              </a:ext>
            </a:extLst>
          </p:cNvPr>
          <p:cNvSpPr>
            <a:spLocks noChangeAspect="1"/>
          </p:cNvSpPr>
          <p:nvPr/>
        </p:nvSpPr>
        <p:spPr>
          <a:xfrm>
            <a:off x="5813202" y="1241236"/>
            <a:ext cx="885658" cy="713868"/>
          </a:xfrm>
          <a:prstGeom prst="hexagon">
            <a:avLst/>
          </a:prstGeom>
          <a:solidFill>
            <a:srgbClr val="6698AF"/>
          </a:solidFill>
          <a:ln w="34925">
            <a:solidFill>
              <a:schemeClr val="accent3"/>
            </a:solidFill>
            <a:extLst>
              <a:ext uri="{C807C97D-BFC1-408E-A445-0C87EB9F89A2}">
                <ask:lineSketchStyleProps xmlns:ask="http://schemas.microsoft.com/office/drawing/2018/sketchyshapes" sd="252692197">
                  <a:custGeom>
                    <a:avLst/>
                    <a:gdLst>
                      <a:gd name="connsiteX0" fmla="*/ 0 w 1108505"/>
                      <a:gd name="connsiteY0" fmla="*/ 500226 h 1000452"/>
                      <a:gd name="connsiteX1" fmla="*/ 250113 w 1108505"/>
                      <a:gd name="connsiteY1" fmla="*/ 0 h 1000452"/>
                      <a:gd name="connsiteX2" fmla="*/ 536004 w 1108505"/>
                      <a:gd name="connsiteY2" fmla="*/ 0 h 1000452"/>
                      <a:gd name="connsiteX3" fmla="*/ 858392 w 1108505"/>
                      <a:gd name="connsiteY3" fmla="*/ 0 h 1000452"/>
                      <a:gd name="connsiteX4" fmla="*/ 1108505 w 1108505"/>
                      <a:gd name="connsiteY4" fmla="*/ 500226 h 1000452"/>
                      <a:gd name="connsiteX5" fmla="*/ 858392 w 1108505"/>
                      <a:gd name="connsiteY5" fmla="*/ 1000452 h 1000452"/>
                      <a:gd name="connsiteX6" fmla="*/ 572501 w 1108505"/>
                      <a:gd name="connsiteY6" fmla="*/ 1000452 h 1000452"/>
                      <a:gd name="connsiteX7" fmla="*/ 250113 w 1108505"/>
                      <a:gd name="connsiteY7" fmla="*/ 1000452 h 1000452"/>
                      <a:gd name="connsiteX8" fmla="*/ 0 w 1108505"/>
                      <a:gd name="connsiteY8" fmla="*/ 500226 h 100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505" h="1000452" fill="none" extrusionOk="0">
                        <a:moveTo>
                          <a:pt x="0" y="500226"/>
                        </a:moveTo>
                        <a:cubicBezTo>
                          <a:pt x="26927" y="331471"/>
                          <a:pt x="185860" y="179596"/>
                          <a:pt x="250113" y="0"/>
                        </a:cubicBezTo>
                        <a:cubicBezTo>
                          <a:pt x="325006" y="-16080"/>
                          <a:pt x="441811" y="3926"/>
                          <a:pt x="536004" y="0"/>
                        </a:cubicBezTo>
                        <a:cubicBezTo>
                          <a:pt x="630197" y="-3926"/>
                          <a:pt x="769568" y="15500"/>
                          <a:pt x="858392" y="0"/>
                        </a:cubicBezTo>
                        <a:cubicBezTo>
                          <a:pt x="1008929" y="212258"/>
                          <a:pt x="1013863" y="396298"/>
                          <a:pt x="1108505" y="500226"/>
                        </a:cubicBezTo>
                        <a:cubicBezTo>
                          <a:pt x="1052234" y="640187"/>
                          <a:pt x="903865" y="850761"/>
                          <a:pt x="858392" y="1000452"/>
                        </a:cubicBezTo>
                        <a:cubicBezTo>
                          <a:pt x="775917" y="1007924"/>
                          <a:pt x="633827" y="970933"/>
                          <a:pt x="572501" y="1000452"/>
                        </a:cubicBezTo>
                        <a:cubicBezTo>
                          <a:pt x="511175" y="1029971"/>
                          <a:pt x="384692" y="974963"/>
                          <a:pt x="250113" y="1000452"/>
                        </a:cubicBezTo>
                        <a:cubicBezTo>
                          <a:pt x="127555" y="901682"/>
                          <a:pt x="127003" y="718980"/>
                          <a:pt x="0" y="500226"/>
                        </a:cubicBezTo>
                        <a:close/>
                      </a:path>
                      <a:path w="1108505" h="1000452" stroke="0" extrusionOk="0">
                        <a:moveTo>
                          <a:pt x="0" y="500226"/>
                        </a:moveTo>
                        <a:cubicBezTo>
                          <a:pt x="82614" y="320650"/>
                          <a:pt x="197344" y="228018"/>
                          <a:pt x="250113" y="0"/>
                        </a:cubicBezTo>
                        <a:cubicBezTo>
                          <a:pt x="368395" y="-21436"/>
                          <a:pt x="457089" y="29414"/>
                          <a:pt x="542087" y="0"/>
                        </a:cubicBezTo>
                        <a:cubicBezTo>
                          <a:pt x="627085" y="-29414"/>
                          <a:pt x="712221" y="4249"/>
                          <a:pt x="858392" y="0"/>
                        </a:cubicBezTo>
                        <a:cubicBezTo>
                          <a:pt x="989582" y="147486"/>
                          <a:pt x="1003602" y="345860"/>
                          <a:pt x="1108505" y="500226"/>
                        </a:cubicBezTo>
                        <a:cubicBezTo>
                          <a:pt x="1080892" y="656258"/>
                          <a:pt x="925713" y="793772"/>
                          <a:pt x="858392" y="1000452"/>
                        </a:cubicBezTo>
                        <a:cubicBezTo>
                          <a:pt x="750704" y="1006408"/>
                          <a:pt x="637986" y="968788"/>
                          <a:pt x="542087" y="1000452"/>
                        </a:cubicBezTo>
                        <a:cubicBezTo>
                          <a:pt x="446189" y="1032116"/>
                          <a:pt x="362861" y="995906"/>
                          <a:pt x="250113" y="1000452"/>
                        </a:cubicBezTo>
                        <a:cubicBezTo>
                          <a:pt x="101827" y="817004"/>
                          <a:pt x="102824" y="696209"/>
                          <a:pt x="0" y="5002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Gestion</a:t>
            </a:r>
          </a:p>
          <a:p>
            <a:pPr algn="ctr"/>
            <a:r>
              <a:rPr lang="fr-FR" sz="900" dirty="0"/>
              <a:t>durable</a:t>
            </a:r>
          </a:p>
          <a:p>
            <a:pPr algn="ctr"/>
            <a:r>
              <a:rPr lang="fr-FR" sz="900" dirty="0"/>
              <a:t>de l’eau</a:t>
            </a:r>
          </a:p>
        </p:txBody>
      </p:sp>
      <p:sp>
        <p:nvSpPr>
          <p:cNvPr id="57" name="Hexagone 37">
            <a:extLst>
              <a:ext uri="{FF2B5EF4-FFF2-40B4-BE49-F238E27FC236}">
                <a16:creationId xmlns:a16="http://schemas.microsoft.com/office/drawing/2014/main" id="{771BD523-6861-674A-8E85-6375C9184FC1}"/>
              </a:ext>
            </a:extLst>
          </p:cNvPr>
          <p:cNvSpPr/>
          <p:nvPr/>
        </p:nvSpPr>
        <p:spPr>
          <a:xfrm>
            <a:off x="207518" y="1804235"/>
            <a:ext cx="931875" cy="850839"/>
          </a:xfrm>
          <a:custGeom>
            <a:avLst/>
            <a:gdLst>
              <a:gd name="connsiteX0" fmla="*/ 0 w 931875"/>
              <a:gd name="connsiteY0" fmla="*/ 425420 h 850839"/>
              <a:gd name="connsiteX1" fmla="*/ 212710 w 931875"/>
              <a:gd name="connsiteY1" fmla="*/ 0 h 850839"/>
              <a:gd name="connsiteX2" fmla="*/ 719165 w 931875"/>
              <a:gd name="connsiteY2" fmla="*/ 0 h 850839"/>
              <a:gd name="connsiteX3" fmla="*/ 931875 w 931875"/>
              <a:gd name="connsiteY3" fmla="*/ 425420 h 850839"/>
              <a:gd name="connsiteX4" fmla="*/ 719165 w 931875"/>
              <a:gd name="connsiteY4" fmla="*/ 850839 h 850839"/>
              <a:gd name="connsiteX5" fmla="*/ 212710 w 931875"/>
              <a:gd name="connsiteY5" fmla="*/ 850839 h 850839"/>
              <a:gd name="connsiteX6" fmla="*/ 0 w 931875"/>
              <a:gd name="connsiteY6" fmla="*/ 425420 h 8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875" h="850839" fill="none" extrusionOk="0">
                <a:moveTo>
                  <a:pt x="0" y="425420"/>
                </a:moveTo>
                <a:cubicBezTo>
                  <a:pt x="12982" y="271863"/>
                  <a:pt x="157887" y="161568"/>
                  <a:pt x="212710" y="0"/>
                </a:cubicBezTo>
                <a:cubicBezTo>
                  <a:pt x="400907" y="-3461"/>
                  <a:pt x="590884" y="22656"/>
                  <a:pt x="719165" y="0"/>
                </a:cubicBezTo>
                <a:cubicBezTo>
                  <a:pt x="837438" y="175448"/>
                  <a:pt x="807581" y="276637"/>
                  <a:pt x="931875" y="425420"/>
                </a:cubicBezTo>
                <a:cubicBezTo>
                  <a:pt x="914200" y="574159"/>
                  <a:pt x="780504" y="675223"/>
                  <a:pt x="719165" y="850839"/>
                </a:cubicBezTo>
                <a:cubicBezTo>
                  <a:pt x="512878" y="852619"/>
                  <a:pt x="328947" y="821453"/>
                  <a:pt x="212710" y="850839"/>
                </a:cubicBezTo>
                <a:cubicBezTo>
                  <a:pt x="99574" y="747455"/>
                  <a:pt x="94578" y="562261"/>
                  <a:pt x="0" y="425420"/>
                </a:cubicBezTo>
                <a:close/>
              </a:path>
              <a:path w="931875" h="850839" stroke="0" extrusionOk="0">
                <a:moveTo>
                  <a:pt x="0" y="425420"/>
                </a:moveTo>
                <a:cubicBezTo>
                  <a:pt x="41816" y="276534"/>
                  <a:pt x="189679" y="159287"/>
                  <a:pt x="212710" y="0"/>
                </a:cubicBezTo>
                <a:cubicBezTo>
                  <a:pt x="462169" y="-54774"/>
                  <a:pt x="609312" y="46324"/>
                  <a:pt x="719165" y="0"/>
                </a:cubicBezTo>
                <a:cubicBezTo>
                  <a:pt x="812832" y="167715"/>
                  <a:pt x="839154" y="351980"/>
                  <a:pt x="931875" y="425420"/>
                </a:cubicBezTo>
                <a:cubicBezTo>
                  <a:pt x="914566" y="543480"/>
                  <a:pt x="756865" y="743507"/>
                  <a:pt x="719165" y="850839"/>
                </a:cubicBezTo>
                <a:cubicBezTo>
                  <a:pt x="489826" y="869258"/>
                  <a:pt x="460196" y="820290"/>
                  <a:pt x="212710" y="850839"/>
                </a:cubicBezTo>
                <a:cubicBezTo>
                  <a:pt x="103315" y="756551"/>
                  <a:pt x="67669" y="507439"/>
                  <a:pt x="0" y="425420"/>
                </a:cubicBezTo>
                <a:close/>
              </a:path>
            </a:pathLst>
          </a:custGeom>
          <a:solidFill>
            <a:schemeClr val="accent6"/>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Circuits courts</a:t>
            </a:r>
          </a:p>
          <a:p>
            <a:pPr algn="ctr"/>
            <a:r>
              <a:rPr lang="fr-FR" sz="900" dirty="0"/>
              <a:t>/ Produits du</a:t>
            </a:r>
          </a:p>
          <a:p>
            <a:pPr algn="ctr"/>
            <a:r>
              <a:rPr lang="fr-FR" sz="900" dirty="0"/>
              <a:t>terroir</a:t>
            </a:r>
          </a:p>
        </p:txBody>
      </p:sp>
      <p:sp>
        <p:nvSpPr>
          <p:cNvPr id="58" name="Hexagone 37">
            <a:extLst>
              <a:ext uri="{FF2B5EF4-FFF2-40B4-BE49-F238E27FC236}">
                <a16:creationId xmlns:a16="http://schemas.microsoft.com/office/drawing/2014/main" id="{831FC7D0-D927-B040-89B1-0A628B044F5A}"/>
              </a:ext>
            </a:extLst>
          </p:cNvPr>
          <p:cNvSpPr/>
          <p:nvPr/>
        </p:nvSpPr>
        <p:spPr>
          <a:xfrm>
            <a:off x="4951383" y="2081589"/>
            <a:ext cx="892198" cy="713868"/>
          </a:xfrm>
          <a:prstGeom prst="hexagon">
            <a:avLst/>
          </a:prstGeom>
          <a:solidFill>
            <a:schemeClr val="accent6"/>
          </a:solidFill>
          <a:ln w="38100">
            <a:solidFill>
              <a:schemeClr val="accent3"/>
            </a:solidFill>
            <a:prstDash val="solid"/>
            <a:extLst>
              <a:ext uri="{C807C97D-BFC1-408E-A445-0C87EB9F89A2}">
                <ask:lineSketchStyleProps xmlns:ask="http://schemas.microsoft.com/office/drawing/2018/sketchyshapes" sd="1219033472">
                  <a:custGeom>
                    <a:avLst/>
                    <a:gdLst>
                      <a:gd name="connsiteX0" fmla="*/ 0 w 1087577"/>
                      <a:gd name="connsiteY0" fmla="*/ 480347 h 960693"/>
                      <a:gd name="connsiteX1" fmla="*/ 240173 w 1087577"/>
                      <a:gd name="connsiteY1" fmla="*/ 0 h 960693"/>
                      <a:gd name="connsiteX2" fmla="*/ 549861 w 1087577"/>
                      <a:gd name="connsiteY2" fmla="*/ 0 h 960693"/>
                      <a:gd name="connsiteX3" fmla="*/ 847404 w 1087577"/>
                      <a:gd name="connsiteY3" fmla="*/ 0 h 960693"/>
                      <a:gd name="connsiteX4" fmla="*/ 1087577 w 1087577"/>
                      <a:gd name="connsiteY4" fmla="*/ 480347 h 960693"/>
                      <a:gd name="connsiteX5" fmla="*/ 847404 w 1087577"/>
                      <a:gd name="connsiteY5" fmla="*/ 960693 h 960693"/>
                      <a:gd name="connsiteX6" fmla="*/ 562005 w 1087577"/>
                      <a:gd name="connsiteY6" fmla="*/ 960693 h 960693"/>
                      <a:gd name="connsiteX7" fmla="*/ 240173 w 1087577"/>
                      <a:gd name="connsiteY7" fmla="*/ 960693 h 960693"/>
                      <a:gd name="connsiteX8" fmla="*/ 0 w 1087577"/>
                      <a:gd name="connsiteY8" fmla="*/ 480347 h 96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577" h="960693" fill="none" extrusionOk="0">
                        <a:moveTo>
                          <a:pt x="0" y="480347"/>
                        </a:moveTo>
                        <a:cubicBezTo>
                          <a:pt x="83024" y="286133"/>
                          <a:pt x="170671" y="240015"/>
                          <a:pt x="240173" y="0"/>
                        </a:cubicBezTo>
                        <a:cubicBezTo>
                          <a:pt x="338999" y="-7114"/>
                          <a:pt x="455137" y="15618"/>
                          <a:pt x="549861" y="0"/>
                        </a:cubicBezTo>
                        <a:cubicBezTo>
                          <a:pt x="644585" y="-15618"/>
                          <a:pt x="713723" y="4500"/>
                          <a:pt x="847404" y="0"/>
                        </a:cubicBezTo>
                        <a:cubicBezTo>
                          <a:pt x="958307" y="175549"/>
                          <a:pt x="934100" y="276636"/>
                          <a:pt x="1087577" y="480347"/>
                        </a:cubicBezTo>
                        <a:cubicBezTo>
                          <a:pt x="1055483" y="611256"/>
                          <a:pt x="865422" y="796901"/>
                          <a:pt x="847404" y="960693"/>
                        </a:cubicBezTo>
                        <a:cubicBezTo>
                          <a:pt x="727277" y="974784"/>
                          <a:pt x="628815" y="932441"/>
                          <a:pt x="562005" y="960693"/>
                        </a:cubicBezTo>
                        <a:cubicBezTo>
                          <a:pt x="495195" y="988945"/>
                          <a:pt x="309190" y="952186"/>
                          <a:pt x="240173" y="960693"/>
                        </a:cubicBezTo>
                        <a:cubicBezTo>
                          <a:pt x="127368" y="872912"/>
                          <a:pt x="108720" y="692346"/>
                          <a:pt x="0" y="480347"/>
                        </a:cubicBezTo>
                        <a:close/>
                      </a:path>
                      <a:path w="1087577" h="960693" stroke="0" extrusionOk="0">
                        <a:moveTo>
                          <a:pt x="0" y="480347"/>
                        </a:moveTo>
                        <a:cubicBezTo>
                          <a:pt x="64895" y="303079"/>
                          <a:pt x="227912" y="165691"/>
                          <a:pt x="240173" y="0"/>
                        </a:cubicBezTo>
                        <a:cubicBezTo>
                          <a:pt x="316547" y="-4561"/>
                          <a:pt x="386297" y="6403"/>
                          <a:pt x="525572" y="0"/>
                        </a:cubicBezTo>
                        <a:cubicBezTo>
                          <a:pt x="664847" y="-6403"/>
                          <a:pt x="778326" y="29069"/>
                          <a:pt x="847404" y="0"/>
                        </a:cubicBezTo>
                        <a:cubicBezTo>
                          <a:pt x="930693" y="131214"/>
                          <a:pt x="972102" y="292961"/>
                          <a:pt x="1087577" y="480347"/>
                        </a:cubicBezTo>
                        <a:cubicBezTo>
                          <a:pt x="1004767" y="687364"/>
                          <a:pt x="909027" y="707382"/>
                          <a:pt x="847404" y="960693"/>
                        </a:cubicBezTo>
                        <a:cubicBezTo>
                          <a:pt x="700363" y="967403"/>
                          <a:pt x="679562" y="959721"/>
                          <a:pt x="531644" y="960693"/>
                        </a:cubicBezTo>
                        <a:cubicBezTo>
                          <a:pt x="383726" y="961665"/>
                          <a:pt x="306716" y="954652"/>
                          <a:pt x="240173" y="960693"/>
                        </a:cubicBezTo>
                        <a:cubicBezTo>
                          <a:pt x="120980" y="790153"/>
                          <a:pt x="96826" y="555441"/>
                          <a:pt x="0" y="4803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Gestion</a:t>
            </a:r>
          </a:p>
          <a:p>
            <a:pPr algn="ctr"/>
            <a:r>
              <a:rPr lang="fr-FR" sz="900" dirty="0"/>
              <a:t>durable</a:t>
            </a:r>
          </a:p>
          <a:p>
            <a:pPr algn="ctr"/>
            <a:r>
              <a:rPr lang="fr-FR" sz="900" dirty="0"/>
              <a:t>des</a:t>
            </a:r>
          </a:p>
          <a:p>
            <a:pPr algn="ctr"/>
            <a:r>
              <a:rPr lang="fr-FR" sz="900" dirty="0"/>
              <a:t>ressources</a:t>
            </a:r>
          </a:p>
        </p:txBody>
      </p:sp>
      <p:sp>
        <p:nvSpPr>
          <p:cNvPr id="59" name="Hexagone 37">
            <a:extLst>
              <a:ext uri="{FF2B5EF4-FFF2-40B4-BE49-F238E27FC236}">
                <a16:creationId xmlns:a16="http://schemas.microsoft.com/office/drawing/2014/main" id="{48D61532-32B3-0643-80CD-356A64063848}"/>
              </a:ext>
            </a:extLst>
          </p:cNvPr>
          <p:cNvSpPr/>
          <p:nvPr/>
        </p:nvSpPr>
        <p:spPr>
          <a:xfrm>
            <a:off x="4930169" y="3337792"/>
            <a:ext cx="873913" cy="713868"/>
          </a:xfrm>
          <a:prstGeom prst="hexagon">
            <a:avLst/>
          </a:prstGeom>
          <a:solidFill>
            <a:schemeClr val="accent6"/>
          </a:solidFill>
          <a:ln w="38100">
            <a:solidFill>
              <a:schemeClr val="accent3"/>
            </a:solidFill>
            <a:prstDash val="solid"/>
            <a:extLst>
              <a:ext uri="{C807C97D-BFC1-408E-A445-0C87EB9F89A2}">
                <ask:lineSketchStyleProps xmlns:ask="http://schemas.microsoft.com/office/drawing/2018/sketchyshapes" sd="1219033472">
                  <a:custGeom>
                    <a:avLst/>
                    <a:gdLst>
                      <a:gd name="connsiteX0" fmla="*/ 0 w 1087577"/>
                      <a:gd name="connsiteY0" fmla="*/ 480347 h 960693"/>
                      <a:gd name="connsiteX1" fmla="*/ 240173 w 1087577"/>
                      <a:gd name="connsiteY1" fmla="*/ 0 h 960693"/>
                      <a:gd name="connsiteX2" fmla="*/ 549861 w 1087577"/>
                      <a:gd name="connsiteY2" fmla="*/ 0 h 960693"/>
                      <a:gd name="connsiteX3" fmla="*/ 847404 w 1087577"/>
                      <a:gd name="connsiteY3" fmla="*/ 0 h 960693"/>
                      <a:gd name="connsiteX4" fmla="*/ 1087577 w 1087577"/>
                      <a:gd name="connsiteY4" fmla="*/ 480347 h 960693"/>
                      <a:gd name="connsiteX5" fmla="*/ 847404 w 1087577"/>
                      <a:gd name="connsiteY5" fmla="*/ 960693 h 960693"/>
                      <a:gd name="connsiteX6" fmla="*/ 562005 w 1087577"/>
                      <a:gd name="connsiteY6" fmla="*/ 960693 h 960693"/>
                      <a:gd name="connsiteX7" fmla="*/ 240173 w 1087577"/>
                      <a:gd name="connsiteY7" fmla="*/ 960693 h 960693"/>
                      <a:gd name="connsiteX8" fmla="*/ 0 w 1087577"/>
                      <a:gd name="connsiteY8" fmla="*/ 480347 h 96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577" h="960693" fill="none" extrusionOk="0">
                        <a:moveTo>
                          <a:pt x="0" y="480347"/>
                        </a:moveTo>
                        <a:cubicBezTo>
                          <a:pt x="83024" y="286133"/>
                          <a:pt x="170671" y="240015"/>
                          <a:pt x="240173" y="0"/>
                        </a:cubicBezTo>
                        <a:cubicBezTo>
                          <a:pt x="338999" y="-7114"/>
                          <a:pt x="455137" y="15618"/>
                          <a:pt x="549861" y="0"/>
                        </a:cubicBezTo>
                        <a:cubicBezTo>
                          <a:pt x="644585" y="-15618"/>
                          <a:pt x="713723" y="4500"/>
                          <a:pt x="847404" y="0"/>
                        </a:cubicBezTo>
                        <a:cubicBezTo>
                          <a:pt x="958307" y="175549"/>
                          <a:pt x="934100" y="276636"/>
                          <a:pt x="1087577" y="480347"/>
                        </a:cubicBezTo>
                        <a:cubicBezTo>
                          <a:pt x="1055483" y="611256"/>
                          <a:pt x="865422" y="796901"/>
                          <a:pt x="847404" y="960693"/>
                        </a:cubicBezTo>
                        <a:cubicBezTo>
                          <a:pt x="727277" y="974784"/>
                          <a:pt x="628815" y="932441"/>
                          <a:pt x="562005" y="960693"/>
                        </a:cubicBezTo>
                        <a:cubicBezTo>
                          <a:pt x="495195" y="988945"/>
                          <a:pt x="309190" y="952186"/>
                          <a:pt x="240173" y="960693"/>
                        </a:cubicBezTo>
                        <a:cubicBezTo>
                          <a:pt x="127368" y="872912"/>
                          <a:pt x="108720" y="692346"/>
                          <a:pt x="0" y="480347"/>
                        </a:cubicBezTo>
                        <a:close/>
                      </a:path>
                      <a:path w="1087577" h="960693" stroke="0" extrusionOk="0">
                        <a:moveTo>
                          <a:pt x="0" y="480347"/>
                        </a:moveTo>
                        <a:cubicBezTo>
                          <a:pt x="64895" y="303079"/>
                          <a:pt x="227912" y="165691"/>
                          <a:pt x="240173" y="0"/>
                        </a:cubicBezTo>
                        <a:cubicBezTo>
                          <a:pt x="316547" y="-4561"/>
                          <a:pt x="386297" y="6403"/>
                          <a:pt x="525572" y="0"/>
                        </a:cubicBezTo>
                        <a:cubicBezTo>
                          <a:pt x="664847" y="-6403"/>
                          <a:pt x="778326" y="29069"/>
                          <a:pt x="847404" y="0"/>
                        </a:cubicBezTo>
                        <a:cubicBezTo>
                          <a:pt x="930693" y="131214"/>
                          <a:pt x="972102" y="292961"/>
                          <a:pt x="1087577" y="480347"/>
                        </a:cubicBezTo>
                        <a:cubicBezTo>
                          <a:pt x="1004767" y="687364"/>
                          <a:pt x="909027" y="707382"/>
                          <a:pt x="847404" y="960693"/>
                        </a:cubicBezTo>
                        <a:cubicBezTo>
                          <a:pt x="700363" y="967403"/>
                          <a:pt x="679562" y="959721"/>
                          <a:pt x="531644" y="960693"/>
                        </a:cubicBezTo>
                        <a:cubicBezTo>
                          <a:pt x="383726" y="961665"/>
                          <a:pt x="306716" y="954652"/>
                          <a:pt x="240173" y="960693"/>
                        </a:cubicBezTo>
                        <a:cubicBezTo>
                          <a:pt x="120980" y="790153"/>
                          <a:pt x="96826" y="555441"/>
                          <a:pt x="0" y="4803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t>Évolution</a:t>
            </a:r>
          </a:p>
          <a:p>
            <a:pPr algn="ctr"/>
            <a:r>
              <a:rPr lang="fr-FR" sz="900" dirty="0"/>
              <a:t>des</a:t>
            </a:r>
          </a:p>
          <a:p>
            <a:pPr algn="ctr"/>
            <a:r>
              <a:rPr lang="fr-FR" sz="900" dirty="0"/>
              <a:t>pratiques en</a:t>
            </a:r>
          </a:p>
          <a:p>
            <a:pPr algn="ctr"/>
            <a:r>
              <a:rPr lang="fr-FR" sz="900" dirty="0"/>
              <a:t>lien avec les</a:t>
            </a:r>
          </a:p>
          <a:p>
            <a:pPr algn="ctr"/>
            <a:r>
              <a:rPr lang="fr-FR" sz="900" dirty="0"/>
              <a:t>transitions</a:t>
            </a:r>
          </a:p>
        </p:txBody>
      </p:sp>
      <p:sp>
        <p:nvSpPr>
          <p:cNvPr id="60" name="Hexagone 6">
            <a:extLst>
              <a:ext uri="{FF2B5EF4-FFF2-40B4-BE49-F238E27FC236}">
                <a16:creationId xmlns:a16="http://schemas.microsoft.com/office/drawing/2014/main" id="{285A73EB-626B-8D4A-A82C-4E246E2CFCAD}"/>
              </a:ext>
            </a:extLst>
          </p:cNvPr>
          <p:cNvSpPr/>
          <p:nvPr/>
        </p:nvSpPr>
        <p:spPr>
          <a:xfrm>
            <a:off x="6437781" y="2096597"/>
            <a:ext cx="1061706" cy="832912"/>
          </a:xfrm>
          <a:custGeom>
            <a:avLst/>
            <a:gdLst>
              <a:gd name="connsiteX0" fmla="*/ 0 w 1061706"/>
              <a:gd name="connsiteY0" fmla="*/ 416456 h 832912"/>
              <a:gd name="connsiteX1" fmla="*/ 208228 w 1061706"/>
              <a:gd name="connsiteY1" fmla="*/ 0 h 832912"/>
              <a:gd name="connsiteX2" fmla="*/ 537306 w 1061706"/>
              <a:gd name="connsiteY2" fmla="*/ 0 h 832912"/>
              <a:gd name="connsiteX3" fmla="*/ 853478 w 1061706"/>
              <a:gd name="connsiteY3" fmla="*/ 0 h 832912"/>
              <a:gd name="connsiteX4" fmla="*/ 1061706 w 1061706"/>
              <a:gd name="connsiteY4" fmla="*/ 416456 h 832912"/>
              <a:gd name="connsiteX5" fmla="*/ 853478 w 1061706"/>
              <a:gd name="connsiteY5" fmla="*/ 832912 h 832912"/>
              <a:gd name="connsiteX6" fmla="*/ 550211 w 1061706"/>
              <a:gd name="connsiteY6" fmla="*/ 832912 h 832912"/>
              <a:gd name="connsiteX7" fmla="*/ 208228 w 1061706"/>
              <a:gd name="connsiteY7" fmla="*/ 832912 h 832912"/>
              <a:gd name="connsiteX8" fmla="*/ 0 w 1061706"/>
              <a:gd name="connsiteY8" fmla="*/ 416456 h 8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706" h="832912" fill="none" extrusionOk="0">
                <a:moveTo>
                  <a:pt x="0" y="416456"/>
                </a:moveTo>
                <a:cubicBezTo>
                  <a:pt x="33143" y="268945"/>
                  <a:pt x="118760" y="201988"/>
                  <a:pt x="208228" y="0"/>
                </a:cubicBezTo>
                <a:cubicBezTo>
                  <a:pt x="329404" y="-5251"/>
                  <a:pt x="462711" y="3865"/>
                  <a:pt x="537306" y="0"/>
                </a:cubicBezTo>
                <a:cubicBezTo>
                  <a:pt x="611901" y="-3865"/>
                  <a:pt x="740422" y="10777"/>
                  <a:pt x="853478" y="0"/>
                </a:cubicBezTo>
                <a:cubicBezTo>
                  <a:pt x="955237" y="104974"/>
                  <a:pt x="955086" y="216330"/>
                  <a:pt x="1061706" y="416456"/>
                </a:cubicBezTo>
                <a:cubicBezTo>
                  <a:pt x="1015954" y="594081"/>
                  <a:pt x="895094" y="648066"/>
                  <a:pt x="853478" y="832912"/>
                </a:cubicBezTo>
                <a:cubicBezTo>
                  <a:pt x="766877" y="859448"/>
                  <a:pt x="676469" y="821023"/>
                  <a:pt x="550211" y="832912"/>
                </a:cubicBezTo>
                <a:cubicBezTo>
                  <a:pt x="423953" y="844801"/>
                  <a:pt x="341373" y="825136"/>
                  <a:pt x="208228" y="832912"/>
                </a:cubicBezTo>
                <a:cubicBezTo>
                  <a:pt x="153968" y="739478"/>
                  <a:pt x="120143" y="537675"/>
                  <a:pt x="0" y="416456"/>
                </a:cubicBezTo>
                <a:close/>
              </a:path>
              <a:path w="1061706" h="832912" stroke="0" extrusionOk="0">
                <a:moveTo>
                  <a:pt x="0" y="416456"/>
                </a:moveTo>
                <a:cubicBezTo>
                  <a:pt x="40009" y="236310"/>
                  <a:pt x="179652" y="134137"/>
                  <a:pt x="208228" y="0"/>
                </a:cubicBezTo>
                <a:cubicBezTo>
                  <a:pt x="315791" y="-30888"/>
                  <a:pt x="401321" y="24758"/>
                  <a:pt x="511496" y="0"/>
                </a:cubicBezTo>
                <a:cubicBezTo>
                  <a:pt x="621671" y="-24758"/>
                  <a:pt x="696187" y="15206"/>
                  <a:pt x="853478" y="0"/>
                </a:cubicBezTo>
                <a:cubicBezTo>
                  <a:pt x="963085" y="119139"/>
                  <a:pt x="968384" y="338085"/>
                  <a:pt x="1061706" y="416456"/>
                </a:cubicBezTo>
                <a:cubicBezTo>
                  <a:pt x="1040740" y="561045"/>
                  <a:pt x="905130" y="655242"/>
                  <a:pt x="853478" y="832912"/>
                </a:cubicBezTo>
                <a:cubicBezTo>
                  <a:pt x="694423" y="838775"/>
                  <a:pt x="585238" y="819970"/>
                  <a:pt x="517948" y="832912"/>
                </a:cubicBezTo>
                <a:cubicBezTo>
                  <a:pt x="450658" y="845854"/>
                  <a:pt x="296998" y="815294"/>
                  <a:pt x="208228" y="832912"/>
                </a:cubicBezTo>
                <a:cubicBezTo>
                  <a:pt x="118739" y="703758"/>
                  <a:pt x="108289" y="622261"/>
                  <a:pt x="0" y="416456"/>
                </a:cubicBezTo>
                <a:close/>
              </a:path>
            </a:pathLst>
          </a:custGeom>
          <a:solidFill>
            <a:schemeClr val="accent2">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t>Gestion</a:t>
            </a:r>
          </a:p>
          <a:p>
            <a:pPr algn="ctr"/>
            <a:r>
              <a:rPr lang="fr-FR" sz="900" b="1" dirty="0"/>
              <a:t>maitrisée</a:t>
            </a:r>
          </a:p>
          <a:p>
            <a:pPr algn="ctr"/>
            <a:r>
              <a:rPr lang="fr-FR" sz="900" b="1" dirty="0"/>
              <a:t>de l’eau et</a:t>
            </a:r>
          </a:p>
          <a:p>
            <a:pPr algn="ctr"/>
            <a:r>
              <a:rPr lang="fr-FR" sz="900" b="1" dirty="0"/>
              <a:t>valorisation des</a:t>
            </a:r>
          </a:p>
          <a:p>
            <a:pPr algn="ctr"/>
            <a:r>
              <a:rPr lang="fr-FR" sz="900" b="1" dirty="0"/>
              <a:t>ressources</a:t>
            </a:r>
          </a:p>
          <a:p>
            <a:pPr algn="ctr"/>
            <a:r>
              <a:rPr lang="fr-FR" sz="900" b="1" dirty="0"/>
              <a:t>marines</a:t>
            </a:r>
          </a:p>
        </p:txBody>
      </p:sp>
      <p:sp>
        <p:nvSpPr>
          <p:cNvPr id="61" name="Hexagone 6">
            <a:extLst>
              <a:ext uri="{FF2B5EF4-FFF2-40B4-BE49-F238E27FC236}">
                <a16:creationId xmlns:a16="http://schemas.microsoft.com/office/drawing/2014/main" id="{C10A98E5-A5D7-1B4B-823D-6156D766A478}"/>
              </a:ext>
            </a:extLst>
          </p:cNvPr>
          <p:cNvSpPr/>
          <p:nvPr/>
        </p:nvSpPr>
        <p:spPr>
          <a:xfrm>
            <a:off x="7318963" y="2785426"/>
            <a:ext cx="1024590" cy="751060"/>
          </a:xfrm>
          <a:custGeom>
            <a:avLst/>
            <a:gdLst>
              <a:gd name="connsiteX0" fmla="*/ 0 w 1024590"/>
              <a:gd name="connsiteY0" fmla="*/ 375530 h 751060"/>
              <a:gd name="connsiteX1" fmla="*/ 187765 w 1024590"/>
              <a:gd name="connsiteY1" fmla="*/ 0 h 751060"/>
              <a:gd name="connsiteX2" fmla="*/ 518786 w 1024590"/>
              <a:gd name="connsiteY2" fmla="*/ 0 h 751060"/>
              <a:gd name="connsiteX3" fmla="*/ 836825 w 1024590"/>
              <a:gd name="connsiteY3" fmla="*/ 0 h 751060"/>
              <a:gd name="connsiteX4" fmla="*/ 1024590 w 1024590"/>
              <a:gd name="connsiteY4" fmla="*/ 375530 h 751060"/>
              <a:gd name="connsiteX5" fmla="*/ 836825 w 1024590"/>
              <a:gd name="connsiteY5" fmla="*/ 751060 h 751060"/>
              <a:gd name="connsiteX6" fmla="*/ 531767 w 1024590"/>
              <a:gd name="connsiteY6" fmla="*/ 751060 h 751060"/>
              <a:gd name="connsiteX7" fmla="*/ 187765 w 1024590"/>
              <a:gd name="connsiteY7" fmla="*/ 751060 h 751060"/>
              <a:gd name="connsiteX8" fmla="*/ 0 w 1024590"/>
              <a:gd name="connsiteY8" fmla="*/ 375530 h 75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0" h="751060" fill="none" extrusionOk="0">
                <a:moveTo>
                  <a:pt x="0" y="375530"/>
                </a:moveTo>
                <a:cubicBezTo>
                  <a:pt x="15601" y="266267"/>
                  <a:pt x="113161" y="186346"/>
                  <a:pt x="187765" y="0"/>
                </a:cubicBezTo>
                <a:cubicBezTo>
                  <a:pt x="329963" y="-23524"/>
                  <a:pt x="399776" y="2939"/>
                  <a:pt x="518786" y="0"/>
                </a:cubicBezTo>
                <a:cubicBezTo>
                  <a:pt x="637796" y="-2939"/>
                  <a:pt x="734361" y="26512"/>
                  <a:pt x="836825" y="0"/>
                </a:cubicBezTo>
                <a:cubicBezTo>
                  <a:pt x="910064" y="95474"/>
                  <a:pt x="947009" y="273053"/>
                  <a:pt x="1024590" y="375530"/>
                </a:cubicBezTo>
                <a:cubicBezTo>
                  <a:pt x="976912" y="516572"/>
                  <a:pt x="859558" y="627121"/>
                  <a:pt x="836825" y="751060"/>
                </a:cubicBezTo>
                <a:cubicBezTo>
                  <a:pt x="715253" y="755516"/>
                  <a:pt x="656119" y="735489"/>
                  <a:pt x="531767" y="751060"/>
                </a:cubicBezTo>
                <a:cubicBezTo>
                  <a:pt x="407415" y="766631"/>
                  <a:pt x="278583" y="722419"/>
                  <a:pt x="187765" y="751060"/>
                </a:cubicBezTo>
                <a:cubicBezTo>
                  <a:pt x="130401" y="657869"/>
                  <a:pt x="103583" y="515762"/>
                  <a:pt x="0" y="375530"/>
                </a:cubicBezTo>
                <a:close/>
              </a:path>
              <a:path w="1024590" h="751060" stroke="0" extrusionOk="0">
                <a:moveTo>
                  <a:pt x="0" y="375530"/>
                </a:moveTo>
                <a:cubicBezTo>
                  <a:pt x="32216" y="283504"/>
                  <a:pt x="130764" y="158263"/>
                  <a:pt x="187765" y="0"/>
                </a:cubicBezTo>
                <a:cubicBezTo>
                  <a:pt x="256280" y="-15078"/>
                  <a:pt x="427006" y="31975"/>
                  <a:pt x="492823" y="0"/>
                </a:cubicBezTo>
                <a:cubicBezTo>
                  <a:pt x="558640" y="-31975"/>
                  <a:pt x="707055" y="38814"/>
                  <a:pt x="836825" y="0"/>
                </a:cubicBezTo>
                <a:cubicBezTo>
                  <a:pt x="917261" y="94531"/>
                  <a:pt x="923779" y="268682"/>
                  <a:pt x="1024590" y="375530"/>
                </a:cubicBezTo>
                <a:cubicBezTo>
                  <a:pt x="1004764" y="514124"/>
                  <a:pt x="879833" y="577474"/>
                  <a:pt x="836825" y="751060"/>
                </a:cubicBezTo>
                <a:cubicBezTo>
                  <a:pt x="704119" y="774545"/>
                  <a:pt x="665777" y="728890"/>
                  <a:pt x="499314" y="751060"/>
                </a:cubicBezTo>
                <a:cubicBezTo>
                  <a:pt x="332851" y="773230"/>
                  <a:pt x="262361" y="731242"/>
                  <a:pt x="187765" y="751060"/>
                </a:cubicBezTo>
                <a:cubicBezTo>
                  <a:pt x="92648" y="646328"/>
                  <a:pt x="123518" y="522316"/>
                  <a:pt x="0" y="375530"/>
                </a:cubicBezTo>
                <a:close/>
              </a:path>
            </a:pathLst>
          </a:custGeom>
          <a:solidFill>
            <a:schemeClr val="accent4">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solidFill>
                  <a:schemeClr val="bg1"/>
                </a:solidFill>
              </a:rPr>
              <a:t>Tourisme sain,</a:t>
            </a:r>
          </a:p>
          <a:p>
            <a:pPr algn="ctr"/>
            <a:r>
              <a:rPr lang="fr-FR" sz="900" b="1" dirty="0">
                <a:solidFill>
                  <a:schemeClr val="bg1"/>
                </a:solidFill>
              </a:rPr>
              <a:t>sûr, durable et</a:t>
            </a:r>
          </a:p>
          <a:p>
            <a:pPr algn="ctr"/>
            <a:r>
              <a:rPr lang="fr-FR" sz="900" b="1" dirty="0">
                <a:solidFill>
                  <a:schemeClr val="bg1"/>
                </a:solidFill>
              </a:rPr>
              <a:t>dynamique</a:t>
            </a:r>
          </a:p>
        </p:txBody>
      </p:sp>
      <p:sp>
        <p:nvSpPr>
          <p:cNvPr id="62" name="Hexagone 6">
            <a:extLst>
              <a:ext uri="{FF2B5EF4-FFF2-40B4-BE49-F238E27FC236}">
                <a16:creationId xmlns:a16="http://schemas.microsoft.com/office/drawing/2014/main" id="{A30DC5F7-2CC7-A64A-8BED-64C5B895F690}"/>
              </a:ext>
            </a:extLst>
          </p:cNvPr>
          <p:cNvSpPr/>
          <p:nvPr/>
        </p:nvSpPr>
        <p:spPr>
          <a:xfrm>
            <a:off x="6437781" y="3338009"/>
            <a:ext cx="1024591" cy="751060"/>
          </a:xfrm>
          <a:custGeom>
            <a:avLst/>
            <a:gdLst>
              <a:gd name="connsiteX0" fmla="*/ 0 w 1024591"/>
              <a:gd name="connsiteY0" fmla="*/ 375530 h 751060"/>
              <a:gd name="connsiteX1" fmla="*/ 187765 w 1024591"/>
              <a:gd name="connsiteY1" fmla="*/ 0 h 751060"/>
              <a:gd name="connsiteX2" fmla="*/ 518786 w 1024591"/>
              <a:gd name="connsiteY2" fmla="*/ 0 h 751060"/>
              <a:gd name="connsiteX3" fmla="*/ 836826 w 1024591"/>
              <a:gd name="connsiteY3" fmla="*/ 0 h 751060"/>
              <a:gd name="connsiteX4" fmla="*/ 1024591 w 1024591"/>
              <a:gd name="connsiteY4" fmla="*/ 375530 h 751060"/>
              <a:gd name="connsiteX5" fmla="*/ 836826 w 1024591"/>
              <a:gd name="connsiteY5" fmla="*/ 751060 h 751060"/>
              <a:gd name="connsiteX6" fmla="*/ 531767 w 1024591"/>
              <a:gd name="connsiteY6" fmla="*/ 751060 h 751060"/>
              <a:gd name="connsiteX7" fmla="*/ 187765 w 1024591"/>
              <a:gd name="connsiteY7" fmla="*/ 751060 h 751060"/>
              <a:gd name="connsiteX8" fmla="*/ 0 w 1024591"/>
              <a:gd name="connsiteY8" fmla="*/ 375530 h 75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1" h="751060" fill="none" extrusionOk="0">
                <a:moveTo>
                  <a:pt x="0" y="375530"/>
                </a:moveTo>
                <a:cubicBezTo>
                  <a:pt x="15601" y="266267"/>
                  <a:pt x="113161" y="186346"/>
                  <a:pt x="187765" y="0"/>
                </a:cubicBezTo>
                <a:cubicBezTo>
                  <a:pt x="329963" y="-23524"/>
                  <a:pt x="399776" y="2939"/>
                  <a:pt x="518786" y="0"/>
                </a:cubicBezTo>
                <a:cubicBezTo>
                  <a:pt x="637796" y="-2939"/>
                  <a:pt x="732539" y="19550"/>
                  <a:pt x="836826" y="0"/>
                </a:cubicBezTo>
                <a:cubicBezTo>
                  <a:pt x="910065" y="95474"/>
                  <a:pt x="947010" y="273053"/>
                  <a:pt x="1024591" y="375530"/>
                </a:cubicBezTo>
                <a:cubicBezTo>
                  <a:pt x="976913" y="516572"/>
                  <a:pt x="859559" y="627121"/>
                  <a:pt x="836826" y="751060"/>
                </a:cubicBezTo>
                <a:cubicBezTo>
                  <a:pt x="724530" y="759263"/>
                  <a:pt x="663382" y="736299"/>
                  <a:pt x="531767" y="751060"/>
                </a:cubicBezTo>
                <a:cubicBezTo>
                  <a:pt x="400152" y="765821"/>
                  <a:pt x="278583" y="722419"/>
                  <a:pt x="187765" y="751060"/>
                </a:cubicBezTo>
                <a:cubicBezTo>
                  <a:pt x="130401" y="657869"/>
                  <a:pt x="103583" y="515762"/>
                  <a:pt x="0" y="375530"/>
                </a:cubicBezTo>
                <a:close/>
              </a:path>
              <a:path w="1024591" h="751060" stroke="0" extrusionOk="0">
                <a:moveTo>
                  <a:pt x="0" y="375530"/>
                </a:moveTo>
                <a:cubicBezTo>
                  <a:pt x="32216" y="283504"/>
                  <a:pt x="130764" y="158263"/>
                  <a:pt x="187765" y="0"/>
                </a:cubicBezTo>
                <a:cubicBezTo>
                  <a:pt x="337306" y="-24604"/>
                  <a:pt x="420069" y="26957"/>
                  <a:pt x="492824" y="0"/>
                </a:cubicBezTo>
                <a:cubicBezTo>
                  <a:pt x="565579" y="-26957"/>
                  <a:pt x="707056" y="38814"/>
                  <a:pt x="836826" y="0"/>
                </a:cubicBezTo>
                <a:cubicBezTo>
                  <a:pt x="917262" y="94531"/>
                  <a:pt x="923780" y="268682"/>
                  <a:pt x="1024591" y="375530"/>
                </a:cubicBezTo>
                <a:cubicBezTo>
                  <a:pt x="1004765" y="514124"/>
                  <a:pt x="879834" y="577474"/>
                  <a:pt x="836826" y="751060"/>
                </a:cubicBezTo>
                <a:cubicBezTo>
                  <a:pt x="712518" y="774655"/>
                  <a:pt x="567520" y="732788"/>
                  <a:pt x="499314" y="751060"/>
                </a:cubicBezTo>
                <a:cubicBezTo>
                  <a:pt x="431108" y="769332"/>
                  <a:pt x="262361" y="731242"/>
                  <a:pt x="187765" y="751060"/>
                </a:cubicBezTo>
                <a:cubicBezTo>
                  <a:pt x="92648" y="646328"/>
                  <a:pt x="123518" y="522316"/>
                  <a:pt x="0" y="375530"/>
                </a:cubicBezTo>
                <a:close/>
              </a:path>
            </a:pathLst>
          </a:custGeom>
          <a:solidFill>
            <a:schemeClr val="tx2">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b="1" dirty="0">
                <a:solidFill>
                  <a:schemeClr val="bg1"/>
                </a:solidFill>
              </a:rPr>
              <a:t>E-santé au</a:t>
            </a:r>
          </a:p>
          <a:p>
            <a:pPr algn="ctr"/>
            <a:r>
              <a:rPr lang="fr-FR" sz="900" b="1" dirty="0">
                <a:solidFill>
                  <a:schemeClr val="bg1"/>
                </a:solidFill>
              </a:rPr>
              <a:t>service d’une</a:t>
            </a:r>
          </a:p>
          <a:p>
            <a:pPr algn="ctr"/>
            <a:r>
              <a:rPr lang="fr-FR" sz="900" b="1" dirty="0">
                <a:solidFill>
                  <a:schemeClr val="bg1"/>
                </a:solidFill>
              </a:rPr>
              <a:t>population </a:t>
            </a:r>
          </a:p>
          <a:p>
            <a:pPr algn="ctr"/>
            <a:r>
              <a:rPr lang="fr-FR" sz="900" b="1" dirty="0">
                <a:solidFill>
                  <a:schemeClr val="bg1"/>
                </a:solidFill>
              </a:rPr>
              <a:t>vieillissante</a:t>
            </a:r>
          </a:p>
        </p:txBody>
      </p:sp>
      <p:sp>
        <p:nvSpPr>
          <p:cNvPr id="63" name="Hexagone 41">
            <a:extLst>
              <a:ext uri="{FF2B5EF4-FFF2-40B4-BE49-F238E27FC236}">
                <a16:creationId xmlns:a16="http://schemas.microsoft.com/office/drawing/2014/main" id="{26480577-795C-3F4E-B432-12201263830D}"/>
              </a:ext>
            </a:extLst>
          </p:cNvPr>
          <p:cNvSpPr/>
          <p:nvPr/>
        </p:nvSpPr>
        <p:spPr>
          <a:xfrm>
            <a:off x="5819074" y="4203662"/>
            <a:ext cx="873913" cy="751061"/>
          </a:xfrm>
          <a:prstGeom prst="hexagon">
            <a:avLst/>
          </a:prstGeom>
          <a:solidFill>
            <a:schemeClr val="tx2"/>
          </a:solidFill>
          <a:ln w="38100">
            <a:solidFill>
              <a:schemeClr val="accent3"/>
            </a:solidFill>
            <a:extLst>
              <a:ext uri="{C807C97D-BFC1-408E-A445-0C87EB9F89A2}">
                <ask:lineSketchStyleProps xmlns:ask="http://schemas.microsoft.com/office/drawing/2018/sketchyshapes" sd="3708829300">
                  <a:custGeom>
                    <a:avLst/>
                    <a:gdLst>
                      <a:gd name="connsiteX0" fmla="*/ 0 w 1059804"/>
                      <a:gd name="connsiteY0" fmla="*/ 458626 h 917251"/>
                      <a:gd name="connsiteX1" fmla="*/ 229313 w 1059804"/>
                      <a:gd name="connsiteY1" fmla="*/ 0 h 917251"/>
                      <a:gd name="connsiteX2" fmla="*/ 535914 w 1059804"/>
                      <a:gd name="connsiteY2" fmla="*/ 0 h 917251"/>
                      <a:gd name="connsiteX3" fmla="*/ 830491 w 1059804"/>
                      <a:gd name="connsiteY3" fmla="*/ 0 h 917251"/>
                      <a:gd name="connsiteX4" fmla="*/ 1059804 w 1059804"/>
                      <a:gd name="connsiteY4" fmla="*/ 458626 h 917251"/>
                      <a:gd name="connsiteX5" fmla="*/ 830491 w 1059804"/>
                      <a:gd name="connsiteY5" fmla="*/ 917251 h 917251"/>
                      <a:gd name="connsiteX6" fmla="*/ 517878 w 1059804"/>
                      <a:gd name="connsiteY6" fmla="*/ 917251 h 917251"/>
                      <a:gd name="connsiteX7" fmla="*/ 229313 w 1059804"/>
                      <a:gd name="connsiteY7" fmla="*/ 917251 h 917251"/>
                      <a:gd name="connsiteX8" fmla="*/ 0 w 1059804"/>
                      <a:gd name="connsiteY8"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04" h="917251" fill="none" extrusionOk="0">
                        <a:moveTo>
                          <a:pt x="0" y="458626"/>
                        </a:moveTo>
                        <a:cubicBezTo>
                          <a:pt x="86758" y="219430"/>
                          <a:pt x="223939" y="116824"/>
                          <a:pt x="229313" y="0"/>
                        </a:cubicBezTo>
                        <a:cubicBezTo>
                          <a:pt x="308813" y="-35017"/>
                          <a:pt x="414368" y="32173"/>
                          <a:pt x="535914" y="0"/>
                        </a:cubicBezTo>
                        <a:cubicBezTo>
                          <a:pt x="657460" y="-32173"/>
                          <a:pt x="721233" y="28293"/>
                          <a:pt x="830491" y="0"/>
                        </a:cubicBezTo>
                        <a:cubicBezTo>
                          <a:pt x="900111" y="126161"/>
                          <a:pt x="996648" y="355271"/>
                          <a:pt x="1059804" y="458626"/>
                        </a:cubicBezTo>
                        <a:cubicBezTo>
                          <a:pt x="953185" y="681863"/>
                          <a:pt x="856298" y="806497"/>
                          <a:pt x="830491" y="917251"/>
                        </a:cubicBezTo>
                        <a:cubicBezTo>
                          <a:pt x="696522" y="946962"/>
                          <a:pt x="644506" y="890547"/>
                          <a:pt x="517878" y="917251"/>
                        </a:cubicBezTo>
                        <a:cubicBezTo>
                          <a:pt x="391250" y="943955"/>
                          <a:pt x="288152" y="893716"/>
                          <a:pt x="229313" y="917251"/>
                        </a:cubicBezTo>
                        <a:cubicBezTo>
                          <a:pt x="110480" y="729855"/>
                          <a:pt x="123907" y="580709"/>
                          <a:pt x="0" y="458626"/>
                        </a:cubicBezTo>
                        <a:close/>
                      </a:path>
                      <a:path w="1059804" h="917251" stroke="0" extrusionOk="0">
                        <a:moveTo>
                          <a:pt x="0" y="458626"/>
                        </a:moveTo>
                        <a:cubicBezTo>
                          <a:pt x="38061" y="293783"/>
                          <a:pt x="142893" y="190950"/>
                          <a:pt x="229313" y="0"/>
                        </a:cubicBezTo>
                        <a:cubicBezTo>
                          <a:pt x="358954" y="-8446"/>
                          <a:pt x="426754" y="32475"/>
                          <a:pt x="541926" y="0"/>
                        </a:cubicBezTo>
                        <a:cubicBezTo>
                          <a:pt x="657098" y="-32475"/>
                          <a:pt x="688149" y="10834"/>
                          <a:pt x="830491" y="0"/>
                        </a:cubicBezTo>
                        <a:cubicBezTo>
                          <a:pt x="982911" y="206505"/>
                          <a:pt x="965135" y="324645"/>
                          <a:pt x="1059804" y="458626"/>
                        </a:cubicBezTo>
                        <a:cubicBezTo>
                          <a:pt x="1051117" y="586479"/>
                          <a:pt x="839692" y="785803"/>
                          <a:pt x="830491" y="917251"/>
                        </a:cubicBezTo>
                        <a:cubicBezTo>
                          <a:pt x="714651" y="938190"/>
                          <a:pt x="649213" y="887219"/>
                          <a:pt x="541926" y="917251"/>
                        </a:cubicBezTo>
                        <a:cubicBezTo>
                          <a:pt x="434639" y="947283"/>
                          <a:pt x="359145" y="909812"/>
                          <a:pt x="229313" y="917251"/>
                        </a:cubicBezTo>
                        <a:cubicBezTo>
                          <a:pt x="132347" y="727718"/>
                          <a:pt x="97269" y="604640"/>
                          <a:pt x="0" y="4586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Diagnostic</a:t>
            </a:r>
          </a:p>
          <a:p>
            <a:pPr algn="ctr"/>
            <a:r>
              <a:rPr lang="fr-FR" sz="900" dirty="0">
                <a:solidFill>
                  <a:schemeClr val="bg1"/>
                </a:solidFill>
              </a:rPr>
              <a:t>médical et</a:t>
            </a:r>
          </a:p>
          <a:p>
            <a:pPr algn="ctr"/>
            <a:r>
              <a:rPr lang="fr-FR" sz="900" dirty="0">
                <a:solidFill>
                  <a:schemeClr val="bg1"/>
                </a:solidFill>
              </a:rPr>
              <a:t>numérique</a:t>
            </a:r>
          </a:p>
        </p:txBody>
      </p:sp>
      <p:sp>
        <p:nvSpPr>
          <p:cNvPr id="64" name="Hexagone 41">
            <a:extLst>
              <a:ext uri="{FF2B5EF4-FFF2-40B4-BE49-F238E27FC236}">
                <a16:creationId xmlns:a16="http://schemas.microsoft.com/office/drawing/2014/main" id="{5CEFD27E-7A44-7E45-B451-941D7A6B610E}"/>
              </a:ext>
            </a:extLst>
          </p:cNvPr>
          <p:cNvSpPr/>
          <p:nvPr/>
        </p:nvSpPr>
        <p:spPr>
          <a:xfrm>
            <a:off x="7150809" y="4203662"/>
            <a:ext cx="873912" cy="751060"/>
          </a:xfrm>
          <a:prstGeom prst="hexagon">
            <a:avLst/>
          </a:prstGeom>
          <a:solidFill>
            <a:schemeClr val="tx2"/>
          </a:solidFill>
          <a:ln w="38100">
            <a:solidFill>
              <a:schemeClr val="accent3"/>
            </a:solidFill>
            <a:extLst>
              <a:ext uri="{C807C97D-BFC1-408E-A445-0C87EB9F89A2}">
                <ask:lineSketchStyleProps xmlns:ask="http://schemas.microsoft.com/office/drawing/2018/sketchyshapes" sd="3708829300">
                  <a:custGeom>
                    <a:avLst/>
                    <a:gdLst>
                      <a:gd name="connsiteX0" fmla="*/ 0 w 1059804"/>
                      <a:gd name="connsiteY0" fmla="*/ 458626 h 917251"/>
                      <a:gd name="connsiteX1" fmla="*/ 229313 w 1059804"/>
                      <a:gd name="connsiteY1" fmla="*/ 0 h 917251"/>
                      <a:gd name="connsiteX2" fmla="*/ 535914 w 1059804"/>
                      <a:gd name="connsiteY2" fmla="*/ 0 h 917251"/>
                      <a:gd name="connsiteX3" fmla="*/ 830491 w 1059804"/>
                      <a:gd name="connsiteY3" fmla="*/ 0 h 917251"/>
                      <a:gd name="connsiteX4" fmla="*/ 1059804 w 1059804"/>
                      <a:gd name="connsiteY4" fmla="*/ 458626 h 917251"/>
                      <a:gd name="connsiteX5" fmla="*/ 830491 w 1059804"/>
                      <a:gd name="connsiteY5" fmla="*/ 917251 h 917251"/>
                      <a:gd name="connsiteX6" fmla="*/ 517878 w 1059804"/>
                      <a:gd name="connsiteY6" fmla="*/ 917251 h 917251"/>
                      <a:gd name="connsiteX7" fmla="*/ 229313 w 1059804"/>
                      <a:gd name="connsiteY7" fmla="*/ 917251 h 917251"/>
                      <a:gd name="connsiteX8" fmla="*/ 0 w 1059804"/>
                      <a:gd name="connsiteY8"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04" h="917251" fill="none" extrusionOk="0">
                        <a:moveTo>
                          <a:pt x="0" y="458626"/>
                        </a:moveTo>
                        <a:cubicBezTo>
                          <a:pt x="86758" y="219430"/>
                          <a:pt x="223939" y="116824"/>
                          <a:pt x="229313" y="0"/>
                        </a:cubicBezTo>
                        <a:cubicBezTo>
                          <a:pt x="308813" y="-35017"/>
                          <a:pt x="414368" y="32173"/>
                          <a:pt x="535914" y="0"/>
                        </a:cubicBezTo>
                        <a:cubicBezTo>
                          <a:pt x="657460" y="-32173"/>
                          <a:pt x="721233" y="28293"/>
                          <a:pt x="830491" y="0"/>
                        </a:cubicBezTo>
                        <a:cubicBezTo>
                          <a:pt x="900111" y="126161"/>
                          <a:pt x="996648" y="355271"/>
                          <a:pt x="1059804" y="458626"/>
                        </a:cubicBezTo>
                        <a:cubicBezTo>
                          <a:pt x="953185" y="681863"/>
                          <a:pt x="856298" y="806497"/>
                          <a:pt x="830491" y="917251"/>
                        </a:cubicBezTo>
                        <a:cubicBezTo>
                          <a:pt x="696522" y="946962"/>
                          <a:pt x="644506" y="890547"/>
                          <a:pt x="517878" y="917251"/>
                        </a:cubicBezTo>
                        <a:cubicBezTo>
                          <a:pt x="391250" y="943955"/>
                          <a:pt x="288152" y="893716"/>
                          <a:pt x="229313" y="917251"/>
                        </a:cubicBezTo>
                        <a:cubicBezTo>
                          <a:pt x="110480" y="729855"/>
                          <a:pt x="123907" y="580709"/>
                          <a:pt x="0" y="458626"/>
                        </a:cubicBezTo>
                        <a:close/>
                      </a:path>
                      <a:path w="1059804" h="917251" stroke="0" extrusionOk="0">
                        <a:moveTo>
                          <a:pt x="0" y="458626"/>
                        </a:moveTo>
                        <a:cubicBezTo>
                          <a:pt x="38061" y="293783"/>
                          <a:pt x="142893" y="190950"/>
                          <a:pt x="229313" y="0"/>
                        </a:cubicBezTo>
                        <a:cubicBezTo>
                          <a:pt x="358954" y="-8446"/>
                          <a:pt x="426754" y="32475"/>
                          <a:pt x="541926" y="0"/>
                        </a:cubicBezTo>
                        <a:cubicBezTo>
                          <a:pt x="657098" y="-32475"/>
                          <a:pt x="688149" y="10834"/>
                          <a:pt x="830491" y="0"/>
                        </a:cubicBezTo>
                        <a:cubicBezTo>
                          <a:pt x="982911" y="206505"/>
                          <a:pt x="965135" y="324645"/>
                          <a:pt x="1059804" y="458626"/>
                        </a:cubicBezTo>
                        <a:cubicBezTo>
                          <a:pt x="1051117" y="586479"/>
                          <a:pt x="839692" y="785803"/>
                          <a:pt x="830491" y="917251"/>
                        </a:cubicBezTo>
                        <a:cubicBezTo>
                          <a:pt x="714651" y="938190"/>
                          <a:pt x="649213" y="887219"/>
                          <a:pt x="541926" y="917251"/>
                        </a:cubicBezTo>
                        <a:cubicBezTo>
                          <a:pt x="434639" y="947283"/>
                          <a:pt x="359145" y="909812"/>
                          <a:pt x="229313" y="917251"/>
                        </a:cubicBezTo>
                        <a:cubicBezTo>
                          <a:pt x="132347" y="727718"/>
                          <a:pt x="97269" y="604640"/>
                          <a:pt x="0" y="4586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fr-FR" sz="900" dirty="0">
                <a:solidFill>
                  <a:schemeClr val="bg1"/>
                </a:solidFill>
              </a:rPr>
              <a:t>Filière silver</a:t>
            </a:r>
          </a:p>
          <a:p>
            <a:pPr algn="ctr"/>
            <a:r>
              <a:rPr lang="fr-FR" sz="900" dirty="0">
                <a:solidFill>
                  <a:schemeClr val="bg1"/>
                </a:solidFill>
              </a:rPr>
              <a:t>économie</a:t>
            </a:r>
          </a:p>
        </p:txBody>
      </p:sp>
      <p:pic>
        <p:nvPicPr>
          <p:cNvPr id="33" name="Picture 32">
            <a:extLst>
              <a:ext uri="{FF2B5EF4-FFF2-40B4-BE49-F238E27FC236}">
                <a16:creationId xmlns:a16="http://schemas.microsoft.com/office/drawing/2014/main" id="{3675AECB-15FA-3D44-829B-554E7EF69DAB}"/>
              </a:ext>
            </a:extLst>
          </p:cNvPr>
          <p:cNvPicPr>
            <a:picLocks noChangeAspect="1"/>
          </p:cNvPicPr>
          <p:nvPr/>
        </p:nvPicPr>
        <p:blipFill>
          <a:blip r:embed="rId2"/>
          <a:stretch>
            <a:fillRect/>
          </a:stretch>
        </p:blipFill>
        <p:spPr>
          <a:xfrm>
            <a:off x="185591" y="0"/>
            <a:ext cx="1206387" cy="490030"/>
          </a:xfrm>
          <a:prstGeom prst="rect">
            <a:avLst/>
          </a:prstGeom>
        </p:spPr>
      </p:pic>
      <p:pic>
        <p:nvPicPr>
          <p:cNvPr id="34" name="Picture 33">
            <a:extLst>
              <a:ext uri="{FF2B5EF4-FFF2-40B4-BE49-F238E27FC236}">
                <a16:creationId xmlns:a16="http://schemas.microsoft.com/office/drawing/2014/main" id="{79ED3FD6-402A-8C44-B7E2-E901AAB153D4}"/>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93922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1">
            <a:extLst>
              <a:ext uri="{FF2B5EF4-FFF2-40B4-BE49-F238E27FC236}">
                <a16:creationId xmlns:a16="http://schemas.microsoft.com/office/drawing/2014/main" id="{0FBB95D8-3C83-824F-AF2A-2137E73F1FE6}"/>
              </a:ext>
            </a:extLst>
          </p:cNvPr>
          <p:cNvGrpSpPr/>
          <p:nvPr/>
        </p:nvGrpSpPr>
        <p:grpSpPr>
          <a:xfrm>
            <a:off x="1117278" y="1824820"/>
            <a:ext cx="2167006" cy="1673510"/>
            <a:chOff x="-55183" y="504151"/>
            <a:chExt cx="2701043" cy="2197401"/>
          </a:xfrm>
        </p:grpSpPr>
        <p:sp>
          <p:nvSpPr>
            <p:cNvPr id="36" name="Hexagone 6">
              <a:extLst>
                <a:ext uri="{FF2B5EF4-FFF2-40B4-BE49-F238E27FC236}">
                  <a16:creationId xmlns:a16="http://schemas.microsoft.com/office/drawing/2014/main" id="{23D52C25-06AD-C248-9629-9886E4454D7C}"/>
                </a:ext>
              </a:extLst>
            </p:cNvPr>
            <p:cNvSpPr/>
            <p:nvPr/>
          </p:nvSpPr>
          <p:spPr>
            <a:xfrm>
              <a:off x="-55183" y="1147785"/>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57651" y="208283"/>
                    <a:pt x="176758" y="174678"/>
                    <a:pt x="226931" y="0"/>
                  </a:cubicBezTo>
                  <a:cubicBezTo>
                    <a:pt x="371690" y="-17412"/>
                    <a:pt x="606734" y="47853"/>
                    <a:pt x="789639" y="0"/>
                  </a:cubicBezTo>
                  <a:cubicBezTo>
                    <a:pt x="891090" y="70424"/>
                    <a:pt x="891510" y="333540"/>
                    <a:pt x="1016570" y="453863"/>
                  </a:cubicBezTo>
                  <a:cubicBezTo>
                    <a:pt x="958829" y="634827"/>
                    <a:pt x="826291" y="800876"/>
                    <a:pt x="789639" y="907725"/>
                  </a:cubicBezTo>
                  <a:cubicBezTo>
                    <a:pt x="557418" y="934595"/>
                    <a:pt x="485060" y="862276"/>
                    <a:pt x="226931" y="907725"/>
                  </a:cubicBezTo>
                  <a:cubicBezTo>
                    <a:pt x="134689" y="783467"/>
                    <a:pt x="131296" y="617609"/>
                    <a:pt x="0" y="453863"/>
                  </a:cubicBezTo>
                  <a:close/>
                </a:path>
                <a:path w="1016570" h="907725" stroke="0" extrusionOk="0">
                  <a:moveTo>
                    <a:pt x="0" y="453863"/>
                  </a:moveTo>
                  <a:cubicBezTo>
                    <a:pt x="57866" y="300415"/>
                    <a:pt x="209973" y="131809"/>
                    <a:pt x="226931" y="0"/>
                  </a:cubicBezTo>
                  <a:cubicBezTo>
                    <a:pt x="500952" y="-6655"/>
                    <a:pt x="558625" y="59607"/>
                    <a:pt x="789639" y="0"/>
                  </a:cubicBezTo>
                  <a:cubicBezTo>
                    <a:pt x="890096" y="132569"/>
                    <a:pt x="872087" y="280038"/>
                    <a:pt x="1016570" y="453863"/>
                  </a:cubicBezTo>
                  <a:cubicBezTo>
                    <a:pt x="997823" y="589833"/>
                    <a:pt x="802586" y="766428"/>
                    <a:pt x="789639" y="907725"/>
                  </a:cubicBezTo>
                  <a:cubicBezTo>
                    <a:pt x="644084" y="972118"/>
                    <a:pt x="413666" y="892352"/>
                    <a:pt x="226931" y="907725"/>
                  </a:cubicBezTo>
                  <a:cubicBezTo>
                    <a:pt x="154555" y="820260"/>
                    <a:pt x="139309" y="608309"/>
                    <a:pt x="0" y="453863"/>
                  </a:cubicBezTo>
                  <a:close/>
                </a:path>
              </a:pathLst>
            </a:custGeom>
            <a:solidFill>
              <a:schemeClr val="accent6">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t>Sector agro-</a:t>
              </a:r>
            </a:p>
            <a:p>
              <a:pPr algn="ctr"/>
              <a:r>
                <a:rPr lang="ca-ES" sz="900" b="1" dirty="0"/>
                <a:t>alimentari</a:t>
              </a:r>
            </a:p>
          </p:txBody>
        </p:sp>
        <p:sp>
          <p:nvSpPr>
            <p:cNvPr id="37" name="Hexagone 7">
              <a:extLst>
                <a:ext uri="{FF2B5EF4-FFF2-40B4-BE49-F238E27FC236}">
                  <a16:creationId xmlns:a16="http://schemas.microsoft.com/office/drawing/2014/main" id="{899BCF1D-2C45-6848-B83D-7E1DA4D8847A}"/>
                </a:ext>
              </a:extLst>
            </p:cNvPr>
            <p:cNvSpPr>
              <a:spLocks noChangeAspect="1"/>
            </p:cNvSpPr>
            <p:nvPr/>
          </p:nvSpPr>
          <p:spPr>
            <a:xfrm>
              <a:off x="766361" y="504151"/>
              <a:ext cx="1016318" cy="917251"/>
            </a:xfrm>
            <a:custGeom>
              <a:avLst/>
              <a:gdLst>
                <a:gd name="connsiteX0" fmla="*/ 0 w 1016318"/>
                <a:gd name="connsiteY0" fmla="*/ 458626 h 917251"/>
                <a:gd name="connsiteX1" fmla="*/ 229313 w 1016318"/>
                <a:gd name="connsiteY1" fmla="*/ 0 h 917251"/>
                <a:gd name="connsiteX2" fmla="*/ 787005 w 1016318"/>
                <a:gd name="connsiteY2" fmla="*/ 0 h 917251"/>
                <a:gd name="connsiteX3" fmla="*/ 1016318 w 1016318"/>
                <a:gd name="connsiteY3" fmla="*/ 458626 h 917251"/>
                <a:gd name="connsiteX4" fmla="*/ 787005 w 1016318"/>
                <a:gd name="connsiteY4" fmla="*/ 917251 h 917251"/>
                <a:gd name="connsiteX5" fmla="*/ 229313 w 1016318"/>
                <a:gd name="connsiteY5" fmla="*/ 917251 h 917251"/>
                <a:gd name="connsiteX6" fmla="*/ 0 w 1016318"/>
                <a:gd name="connsiteY6"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318" h="917251" fill="none" extrusionOk="0">
                  <a:moveTo>
                    <a:pt x="0" y="458626"/>
                  </a:moveTo>
                  <a:cubicBezTo>
                    <a:pt x="57182" y="320074"/>
                    <a:pt x="169548" y="251934"/>
                    <a:pt x="229313" y="0"/>
                  </a:cubicBezTo>
                  <a:cubicBezTo>
                    <a:pt x="480138" y="-41627"/>
                    <a:pt x="562695" y="31572"/>
                    <a:pt x="787005" y="0"/>
                  </a:cubicBezTo>
                  <a:cubicBezTo>
                    <a:pt x="937966" y="189359"/>
                    <a:pt x="911845" y="268795"/>
                    <a:pt x="1016318" y="458626"/>
                  </a:cubicBezTo>
                  <a:cubicBezTo>
                    <a:pt x="920000" y="672809"/>
                    <a:pt x="836322" y="720413"/>
                    <a:pt x="787005" y="917251"/>
                  </a:cubicBezTo>
                  <a:cubicBezTo>
                    <a:pt x="588967" y="970348"/>
                    <a:pt x="363057" y="875042"/>
                    <a:pt x="229313" y="917251"/>
                  </a:cubicBezTo>
                  <a:cubicBezTo>
                    <a:pt x="99846" y="756737"/>
                    <a:pt x="106856" y="624423"/>
                    <a:pt x="0" y="458626"/>
                  </a:cubicBezTo>
                  <a:close/>
                </a:path>
                <a:path w="1016318" h="917251" stroke="0" extrusionOk="0">
                  <a:moveTo>
                    <a:pt x="0" y="458626"/>
                  </a:moveTo>
                  <a:cubicBezTo>
                    <a:pt x="97997" y="241912"/>
                    <a:pt x="163294" y="156810"/>
                    <a:pt x="229313" y="0"/>
                  </a:cubicBezTo>
                  <a:cubicBezTo>
                    <a:pt x="410749" y="-46571"/>
                    <a:pt x="637786" y="64188"/>
                    <a:pt x="787005" y="0"/>
                  </a:cubicBezTo>
                  <a:cubicBezTo>
                    <a:pt x="917424" y="134503"/>
                    <a:pt x="874696" y="277739"/>
                    <a:pt x="1016318" y="458626"/>
                  </a:cubicBezTo>
                  <a:cubicBezTo>
                    <a:pt x="973717" y="581517"/>
                    <a:pt x="865024" y="689630"/>
                    <a:pt x="787005" y="917251"/>
                  </a:cubicBezTo>
                  <a:cubicBezTo>
                    <a:pt x="542598" y="960797"/>
                    <a:pt x="364906" y="865665"/>
                    <a:pt x="229313" y="917251"/>
                  </a:cubicBezTo>
                  <a:cubicBezTo>
                    <a:pt x="95677" y="710711"/>
                    <a:pt x="79771" y="603135"/>
                    <a:pt x="0" y="458626"/>
                  </a:cubicBezTo>
                  <a:close/>
                </a:path>
              </a:pathLst>
            </a:custGeom>
            <a:solidFill>
              <a:schemeClr val="accent2">
                <a:lumMod val="75000"/>
              </a:schemeClr>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a:t>Sector de </a:t>
              </a:r>
            </a:p>
            <a:p>
              <a:pPr algn="ctr"/>
              <a:r>
                <a:rPr lang="ca-ES" sz="900" b="1"/>
                <a:t>l’aigua</a:t>
              </a:r>
            </a:p>
          </p:txBody>
        </p:sp>
        <p:sp>
          <p:nvSpPr>
            <p:cNvPr id="38" name="Hexagone 8">
              <a:extLst>
                <a:ext uri="{FF2B5EF4-FFF2-40B4-BE49-F238E27FC236}">
                  <a16:creationId xmlns:a16="http://schemas.microsoft.com/office/drawing/2014/main" id="{1649D345-3D41-7E4B-A42D-E4CF017D0539}"/>
                </a:ext>
              </a:extLst>
            </p:cNvPr>
            <p:cNvSpPr/>
            <p:nvPr/>
          </p:nvSpPr>
          <p:spPr>
            <a:xfrm>
              <a:off x="1629290" y="1162494"/>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99653" y="236804"/>
                    <a:pt x="177216" y="161518"/>
                    <a:pt x="226931" y="0"/>
                  </a:cubicBezTo>
                  <a:cubicBezTo>
                    <a:pt x="430260" y="-7205"/>
                    <a:pt x="594799" y="42437"/>
                    <a:pt x="789639" y="0"/>
                  </a:cubicBezTo>
                  <a:cubicBezTo>
                    <a:pt x="919504" y="140376"/>
                    <a:pt x="866786" y="276470"/>
                    <a:pt x="1016570" y="453863"/>
                  </a:cubicBezTo>
                  <a:cubicBezTo>
                    <a:pt x="1010732" y="592089"/>
                    <a:pt x="802817" y="757557"/>
                    <a:pt x="789639" y="907725"/>
                  </a:cubicBezTo>
                  <a:cubicBezTo>
                    <a:pt x="560503" y="944598"/>
                    <a:pt x="466415" y="849554"/>
                    <a:pt x="226931" y="907725"/>
                  </a:cubicBezTo>
                  <a:cubicBezTo>
                    <a:pt x="92825" y="768751"/>
                    <a:pt x="130910" y="585884"/>
                    <a:pt x="0" y="453863"/>
                  </a:cubicBezTo>
                  <a:close/>
                </a:path>
                <a:path w="1016570" h="907725" stroke="0" extrusionOk="0">
                  <a:moveTo>
                    <a:pt x="0" y="453863"/>
                  </a:moveTo>
                  <a:cubicBezTo>
                    <a:pt x="55572" y="212150"/>
                    <a:pt x="162626" y="193753"/>
                    <a:pt x="226931" y="0"/>
                  </a:cubicBezTo>
                  <a:cubicBezTo>
                    <a:pt x="374665" y="-11942"/>
                    <a:pt x="526884" y="63465"/>
                    <a:pt x="789639" y="0"/>
                  </a:cubicBezTo>
                  <a:cubicBezTo>
                    <a:pt x="904436" y="125249"/>
                    <a:pt x="929585" y="293692"/>
                    <a:pt x="1016570" y="453863"/>
                  </a:cubicBezTo>
                  <a:cubicBezTo>
                    <a:pt x="959941" y="570614"/>
                    <a:pt x="806238" y="782597"/>
                    <a:pt x="789639" y="907725"/>
                  </a:cubicBezTo>
                  <a:cubicBezTo>
                    <a:pt x="622211" y="971876"/>
                    <a:pt x="452506" y="883683"/>
                    <a:pt x="226931" y="907725"/>
                  </a:cubicBezTo>
                  <a:cubicBezTo>
                    <a:pt x="140675" y="746761"/>
                    <a:pt x="132903" y="641528"/>
                    <a:pt x="0" y="453863"/>
                  </a:cubicBezTo>
                  <a:close/>
                </a:path>
              </a:pathLst>
            </a:custGeom>
            <a:solidFill>
              <a:schemeClr val="accent4">
                <a:lumMod val="75000"/>
              </a:schemeClr>
            </a:solidFill>
            <a:ln w="34925">
              <a:noFill/>
              <a:extLst>
                <a:ext uri="{C807C97D-BFC1-408E-A445-0C87EB9F89A2}">
                  <ask:lineSketchStyleProps xmlns:ask="http://schemas.microsoft.com/office/drawing/2018/sketchyshapes" sd="694834295">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solidFill>
                    <a:schemeClr val="bg1"/>
                  </a:solidFill>
                </a:rPr>
                <a:t>Turisme</a:t>
              </a:r>
            </a:p>
          </p:txBody>
        </p:sp>
        <p:sp>
          <p:nvSpPr>
            <p:cNvPr id="39" name="Hexagone 11">
              <a:extLst>
                <a:ext uri="{FF2B5EF4-FFF2-40B4-BE49-F238E27FC236}">
                  <a16:creationId xmlns:a16="http://schemas.microsoft.com/office/drawing/2014/main" id="{06A3E117-AFD6-0446-9DB0-1FEC718AEC98}"/>
                </a:ext>
              </a:extLst>
            </p:cNvPr>
            <p:cNvSpPr/>
            <p:nvPr/>
          </p:nvSpPr>
          <p:spPr>
            <a:xfrm>
              <a:off x="766361" y="1793827"/>
              <a:ext cx="1016570" cy="907725"/>
            </a:xfrm>
            <a:custGeom>
              <a:avLst/>
              <a:gdLst>
                <a:gd name="connsiteX0" fmla="*/ 0 w 1016570"/>
                <a:gd name="connsiteY0" fmla="*/ 453863 h 907725"/>
                <a:gd name="connsiteX1" fmla="*/ 226931 w 1016570"/>
                <a:gd name="connsiteY1" fmla="*/ 0 h 907725"/>
                <a:gd name="connsiteX2" fmla="*/ 789639 w 1016570"/>
                <a:gd name="connsiteY2" fmla="*/ 0 h 907725"/>
                <a:gd name="connsiteX3" fmla="*/ 1016570 w 1016570"/>
                <a:gd name="connsiteY3" fmla="*/ 453863 h 907725"/>
                <a:gd name="connsiteX4" fmla="*/ 789639 w 1016570"/>
                <a:gd name="connsiteY4" fmla="*/ 907725 h 907725"/>
                <a:gd name="connsiteX5" fmla="*/ 226931 w 1016570"/>
                <a:gd name="connsiteY5" fmla="*/ 907725 h 907725"/>
                <a:gd name="connsiteX6" fmla="*/ 0 w 1016570"/>
                <a:gd name="connsiteY6" fmla="*/ 453863 h 9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570" h="907725" fill="none" extrusionOk="0">
                  <a:moveTo>
                    <a:pt x="0" y="453863"/>
                  </a:moveTo>
                  <a:cubicBezTo>
                    <a:pt x="78689" y="243596"/>
                    <a:pt x="195714" y="113481"/>
                    <a:pt x="226931" y="0"/>
                  </a:cubicBezTo>
                  <a:cubicBezTo>
                    <a:pt x="478775" y="-61245"/>
                    <a:pt x="624000" y="66368"/>
                    <a:pt x="789639" y="0"/>
                  </a:cubicBezTo>
                  <a:cubicBezTo>
                    <a:pt x="895688" y="77069"/>
                    <a:pt x="940148" y="349555"/>
                    <a:pt x="1016570" y="453863"/>
                  </a:cubicBezTo>
                  <a:cubicBezTo>
                    <a:pt x="951896" y="603619"/>
                    <a:pt x="828138" y="756080"/>
                    <a:pt x="789639" y="907725"/>
                  </a:cubicBezTo>
                  <a:cubicBezTo>
                    <a:pt x="540541" y="941244"/>
                    <a:pt x="373871" y="855618"/>
                    <a:pt x="226931" y="907725"/>
                  </a:cubicBezTo>
                  <a:cubicBezTo>
                    <a:pt x="96709" y="781740"/>
                    <a:pt x="131501" y="624337"/>
                    <a:pt x="0" y="453863"/>
                  </a:cubicBezTo>
                  <a:close/>
                </a:path>
                <a:path w="1016570" h="907725" stroke="0" extrusionOk="0">
                  <a:moveTo>
                    <a:pt x="0" y="453863"/>
                  </a:moveTo>
                  <a:cubicBezTo>
                    <a:pt x="7207" y="341214"/>
                    <a:pt x="161794" y="241055"/>
                    <a:pt x="226931" y="0"/>
                  </a:cubicBezTo>
                  <a:cubicBezTo>
                    <a:pt x="341515" y="-1271"/>
                    <a:pt x="558737" y="55230"/>
                    <a:pt x="789639" y="0"/>
                  </a:cubicBezTo>
                  <a:cubicBezTo>
                    <a:pt x="861096" y="108218"/>
                    <a:pt x="921517" y="377632"/>
                    <a:pt x="1016570" y="453863"/>
                  </a:cubicBezTo>
                  <a:cubicBezTo>
                    <a:pt x="957586" y="698500"/>
                    <a:pt x="840249" y="763568"/>
                    <a:pt x="789639" y="907725"/>
                  </a:cubicBezTo>
                  <a:cubicBezTo>
                    <a:pt x="646945" y="950040"/>
                    <a:pt x="356430" y="906650"/>
                    <a:pt x="226931" y="907725"/>
                  </a:cubicBezTo>
                  <a:cubicBezTo>
                    <a:pt x="116731" y="808160"/>
                    <a:pt x="102757" y="600230"/>
                    <a:pt x="0" y="453863"/>
                  </a:cubicBezTo>
                  <a:close/>
                </a:path>
              </a:pathLst>
            </a:custGeom>
            <a:solidFill>
              <a:schemeClr val="tx2">
                <a:lumMod val="75000"/>
              </a:schemeClr>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solidFill>
                    <a:schemeClr val="bg1"/>
                  </a:solidFill>
                </a:rPr>
                <a:t>E-salut</a:t>
              </a:r>
            </a:p>
          </p:txBody>
        </p:sp>
      </p:grpSp>
      <p:sp>
        <p:nvSpPr>
          <p:cNvPr id="40" name="ZoneTexte 14">
            <a:extLst>
              <a:ext uri="{FF2B5EF4-FFF2-40B4-BE49-F238E27FC236}">
                <a16:creationId xmlns:a16="http://schemas.microsoft.com/office/drawing/2014/main" id="{568538DC-62CF-CE42-922B-F95803FA1B2F}"/>
              </a:ext>
            </a:extLst>
          </p:cNvPr>
          <p:cNvSpPr txBox="1"/>
          <p:nvPr/>
        </p:nvSpPr>
        <p:spPr>
          <a:xfrm>
            <a:off x="2264167" y="235525"/>
            <a:ext cx="1665338" cy="461665"/>
          </a:xfrm>
          <a:prstGeom prst="rect">
            <a:avLst/>
          </a:prstGeom>
          <a:noFill/>
        </p:spPr>
        <p:txBody>
          <a:bodyPr wrap="square" lIns="91440" tIns="45720" rIns="91440" bIns="45720" rtlCol="0" anchor="t">
            <a:spAutoFit/>
          </a:bodyPr>
          <a:lstStyle/>
          <a:p>
            <a:pPr algn="ctr"/>
            <a:r>
              <a:rPr lang="ca-ES" sz="1200" b="1" i="1" dirty="0"/>
              <a:t>Anàlisi dels àmbits de la RIS3 2014-20</a:t>
            </a:r>
            <a:endParaRPr lang="ca-ES" sz="2800" dirty="0"/>
          </a:p>
        </p:txBody>
      </p:sp>
      <p:sp>
        <p:nvSpPr>
          <p:cNvPr id="41" name="Ellipse 19">
            <a:extLst>
              <a:ext uri="{FF2B5EF4-FFF2-40B4-BE49-F238E27FC236}">
                <a16:creationId xmlns:a16="http://schemas.microsoft.com/office/drawing/2014/main" id="{B23360EA-9E7C-9849-849C-768B7166DF41}"/>
              </a:ext>
            </a:extLst>
          </p:cNvPr>
          <p:cNvSpPr/>
          <p:nvPr/>
        </p:nvSpPr>
        <p:spPr>
          <a:xfrm>
            <a:off x="4264" y="803872"/>
            <a:ext cx="4183008" cy="39463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2" name="Soleil 36">
            <a:extLst>
              <a:ext uri="{FF2B5EF4-FFF2-40B4-BE49-F238E27FC236}">
                <a16:creationId xmlns:a16="http://schemas.microsoft.com/office/drawing/2014/main" id="{AA9CABEB-FF5E-9842-86B1-4F459535FCEE}"/>
              </a:ext>
            </a:extLst>
          </p:cNvPr>
          <p:cNvSpPr/>
          <p:nvPr/>
        </p:nvSpPr>
        <p:spPr>
          <a:xfrm>
            <a:off x="4723119" y="1026539"/>
            <a:ext cx="4397545" cy="4138778"/>
          </a:xfrm>
          <a:prstGeom prst="su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3" name="ZoneTexte 45">
            <a:extLst>
              <a:ext uri="{FF2B5EF4-FFF2-40B4-BE49-F238E27FC236}">
                <a16:creationId xmlns:a16="http://schemas.microsoft.com/office/drawing/2014/main" id="{874E359A-7394-8B4B-8613-2FE617FE8F5E}"/>
              </a:ext>
            </a:extLst>
          </p:cNvPr>
          <p:cNvSpPr txBox="1"/>
          <p:nvPr/>
        </p:nvSpPr>
        <p:spPr>
          <a:xfrm>
            <a:off x="6286411" y="512359"/>
            <a:ext cx="1504245" cy="461665"/>
          </a:xfrm>
          <a:prstGeom prst="rect">
            <a:avLst/>
          </a:prstGeom>
          <a:noFill/>
        </p:spPr>
        <p:txBody>
          <a:bodyPr wrap="square" lIns="91440" tIns="45720" rIns="91440" bIns="45720" rtlCol="0" anchor="t">
            <a:spAutoFit/>
          </a:bodyPr>
          <a:lstStyle/>
          <a:p>
            <a:pPr algn="ctr"/>
            <a:r>
              <a:rPr lang="ca-ES" sz="1200" b="1" i="1" dirty="0"/>
              <a:t>Proposta d’àmbits 2021-27</a:t>
            </a:r>
            <a:endParaRPr lang="ca-ES" sz="2800" dirty="0"/>
          </a:p>
        </p:txBody>
      </p:sp>
      <p:cxnSp>
        <p:nvCxnSpPr>
          <p:cNvPr id="44" name="Connecteur en arc 2">
            <a:extLst>
              <a:ext uri="{FF2B5EF4-FFF2-40B4-BE49-F238E27FC236}">
                <a16:creationId xmlns:a16="http://schemas.microsoft.com/office/drawing/2014/main" id="{A50EB896-BE21-004E-8E1E-25455D310B3F}"/>
              </a:ext>
            </a:extLst>
          </p:cNvPr>
          <p:cNvCxnSpPr>
            <a:cxnSpLocks/>
            <a:stCxn id="41" idx="7"/>
            <a:endCxn id="49" idx="1"/>
          </p:cNvCxnSpPr>
          <p:nvPr/>
        </p:nvCxnSpPr>
        <p:spPr>
          <a:xfrm rot="16200000" flipH="1">
            <a:off x="4354260" y="602226"/>
            <a:ext cx="233290" cy="1792441"/>
          </a:xfrm>
          <a:prstGeom prst="curvedConnector3">
            <a:avLst>
              <a:gd name="adj1" fmla="val -122523"/>
            </a:avLst>
          </a:prstGeom>
          <a:ln w="539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
            <a:extLst>
              <a:ext uri="{FF2B5EF4-FFF2-40B4-BE49-F238E27FC236}">
                <a16:creationId xmlns:a16="http://schemas.microsoft.com/office/drawing/2014/main" id="{4CABEB83-CBE3-2946-AD06-AD70CD6F16D2}"/>
              </a:ext>
            </a:extLst>
          </p:cNvPr>
          <p:cNvSpPr txBox="1"/>
          <p:nvPr/>
        </p:nvSpPr>
        <p:spPr>
          <a:xfrm>
            <a:off x="4106058" y="512359"/>
            <a:ext cx="2341117" cy="600164"/>
          </a:xfrm>
          <a:prstGeom prst="rect">
            <a:avLst/>
          </a:prstGeom>
          <a:noFill/>
        </p:spPr>
        <p:txBody>
          <a:bodyPr wrap="square" lIns="91440" tIns="45720" rIns="91440" bIns="45720" rtlCol="0" anchor="t">
            <a:spAutoFit/>
          </a:bodyPr>
          <a:lstStyle/>
          <a:p>
            <a:r>
              <a:rPr lang="ca-ES" sz="1100" i="1" dirty="0"/>
              <a:t>Debats amb els actors institucionals i l’ecosistema de la innovació</a:t>
            </a:r>
          </a:p>
        </p:txBody>
      </p:sp>
      <p:sp>
        <p:nvSpPr>
          <p:cNvPr id="46" name="Hexagone 38">
            <a:extLst>
              <a:ext uri="{FF2B5EF4-FFF2-40B4-BE49-F238E27FC236}">
                <a16:creationId xmlns:a16="http://schemas.microsoft.com/office/drawing/2014/main" id="{41060222-8413-D244-8C71-9CA1133AC2E8}"/>
              </a:ext>
            </a:extLst>
          </p:cNvPr>
          <p:cNvSpPr>
            <a:spLocks noChangeAspect="1"/>
          </p:cNvSpPr>
          <p:nvPr/>
        </p:nvSpPr>
        <p:spPr>
          <a:xfrm>
            <a:off x="924175" y="1256866"/>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Gestió de</a:t>
            </a:r>
          </a:p>
          <a:p>
            <a:pPr algn="ctr"/>
            <a:r>
              <a:rPr lang="ca-ES" sz="900" dirty="0"/>
              <a:t>recursos</a:t>
            </a:r>
          </a:p>
          <a:p>
            <a:pPr algn="ctr"/>
            <a:r>
              <a:rPr lang="ca-ES" sz="900" dirty="0"/>
              <a:t>/ Irrigació</a:t>
            </a:r>
          </a:p>
        </p:txBody>
      </p:sp>
      <p:sp>
        <p:nvSpPr>
          <p:cNvPr id="47" name="Hexagone 38">
            <a:extLst>
              <a:ext uri="{FF2B5EF4-FFF2-40B4-BE49-F238E27FC236}">
                <a16:creationId xmlns:a16="http://schemas.microsoft.com/office/drawing/2014/main" id="{D8B79819-6F80-A64D-B0A1-E33406430CF2}"/>
              </a:ext>
            </a:extLst>
          </p:cNvPr>
          <p:cNvSpPr>
            <a:spLocks noChangeAspect="1"/>
          </p:cNvSpPr>
          <p:nvPr/>
        </p:nvSpPr>
        <p:spPr>
          <a:xfrm>
            <a:off x="1712711" y="832164"/>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Sanejament i</a:t>
            </a:r>
          </a:p>
          <a:p>
            <a:pPr algn="ctr"/>
            <a:r>
              <a:rPr lang="ca-ES" sz="900" dirty="0"/>
              <a:t>higiene</a:t>
            </a:r>
          </a:p>
          <a:p>
            <a:pPr algn="ctr"/>
            <a:r>
              <a:rPr lang="ca-ES" sz="900" dirty="0"/>
              <a:t>sanitàries</a:t>
            </a:r>
          </a:p>
        </p:txBody>
      </p:sp>
      <p:sp>
        <p:nvSpPr>
          <p:cNvPr id="48" name="Hexagone 38">
            <a:extLst>
              <a:ext uri="{FF2B5EF4-FFF2-40B4-BE49-F238E27FC236}">
                <a16:creationId xmlns:a16="http://schemas.microsoft.com/office/drawing/2014/main" id="{4A6E8D9E-13B5-A343-A711-69DCF61F6F28}"/>
              </a:ext>
            </a:extLst>
          </p:cNvPr>
          <p:cNvSpPr>
            <a:spLocks noChangeAspect="1"/>
          </p:cNvSpPr>
          <p:nvPr/>
        </p:nvSpPr>
        <p:spPr>
          <a:xfrm>
            <a:off x="2466659" y="1272789"/>
            <a:ext cx="942734" cy="850840"/>
          </a:xfrm>
          <a:custGeom>
            <a:avLst/>
            <a:gdLst>
              <a:gd name="connsiteX0" fmla="*/ 0 w 942734"/>
              <a:gd name="connsiteY0" fmla="*/ 425420 h 850840"/>
              <a:gd name="connsiteX1" fmla="*/ 212710 w 942734"/>
              <a:gd name="connsiteY1" fmla="*/ 0 h 850840"/>
              <a:gd name="connsiteX2" fmla="*/ 730024 w 942734"/>
              <a:gd name="connsiteY2" fmla="*/ 0 h 850840"/>
              <a:gd name="connsiteX3" fmla="*/ 942734 w 942734"/>
              <a:gd name="connsiteY3" fmla="*/ 425420 h 850840"/>
              <a:gd name="connsiteX4" fmla="*/ 730024 w 942734"/>
              <a:gd name="connsiteY4" fmla="*/ 850840 h 850840"/>
              <a:gd name="connsiteX5" fmla="*/ 212710 w 942734"/>
              <a:gd name="connsiteY5" fmla="*/ 850840 h 850840"/>
              <a:gd name="connsiteX6" fmla="*/ 0 w 942734"/>
              <a:gd name="connsiteY6" fmla="*/ 425420 h 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4" h="850840" fill="none" extrusionOk="0">
                <a:moveTo>
                  <a:pt x="0" y="425420"/>
                </a:moveTo>
                <a:cubicBezTo>
                  <a:pt x="44827" y="284669"/>
                  <a:pt x="158520" y="135443"/>
                  <a:pt x="212710" y="0"/>
                </a:cubicBezTo>
                <a:cubicBezTo>
                  <a:pt x="382970" y="-53749"/>
                  <a:pt x="535707" y="24158"/>
                  <a:pt x="730024" y="0"/>
                </a:cubicBezTo>
                <a:cubicBezTo>
                  <a:pt x="807438" y="134662"/>
                  <a:pt x="874579" y="325420"/>
                  <a:pt x="942734" y="425420"/>
                </a:cubicBezTo>
                <a:cubicBezTo>
                  <a:pt x="924185" y="571654"/>
                  <a:pt x="766893" y="732506"/>
                  <a:pt x="730024" y="850840"/>
                </a:cubicBezTo>
                <a:cubicBezTo>
                  <a:pt x="516684" y="902208"/>
                  <a:pt x="346337" y="789313"/>
                  <a:pt x="212710" y="850840"/>
                </a:cubicBezTo>
                <a:cubicBezTo>
                  <a:pt x="73519" y="675720"/>
                  <a:pt x="96590" y="589665"/>
                  <a:pt x="0" y="425420"/>
                </a:cubicBezTo>
                <a:close/>
              </a:path>
              <a:path w="942734" h="850840" stroke="0" extrusionOk="0">
                <a:moveTo>
                  <a:pt x="0" y="425420"/>
                </a:moveTo>
                <a:cubicBezTo>
                  <a:pt x="42668" y="291318"/>
                  <a:pt x="129634" y="219212"/>
                  <a:pt x="212710" y="0"/>
                </a:cubicBezTo>
                <a:cubicBezTo>
                  <a:pt x="414801" y="-47690"/>
                  <a:pt x="494221" y="53532"/>
                  <a:pt x="730024" y="0"/>
                </a:cubicBezTo>
                <a:cubicBezTo>
                  <a:pt x="839691" y="175484"/>
                  <a:pt x="809194" y="269925"/>
                  <a:pt x="942734" y="425420"/>
                </a:cubicBezTo>
                <a:cubicBezTo>
                  <a:pt x="937254" y="531108"/>
                  <a:pt x="791083" y="640415"/>
                  <a:pt x="730024" y="850840"/>
                </a:cubicBezTo>
                <a:cubicBezTo>
                  <a:pt x="553443" y="882935"/>
                  <a:pt x="375478" y="828770"/>
                  <a:pt x="212710" y="850840"/>
                </a:cubicBezTo>
                <a:cubicBezTo>
                  <a:pt x="104628" y="742983"/>
                  <a:pt x="104658" y="571093"/>
                  <a:pt x="0" y="425420"/>
                </a:cubicBezTo>
                <a:close/>
              </a:path>
            </a:pathLst>
          </a:custGeom>
          <a:solidFill>
            <a:schemeClr val="accent2"/>
          </a:solidFill>
          <a:ln w="34925">
            <a:noFill/>
            <a:extLst>
              <a:ext uri="{C807C97D-BFC1-408E-A445-0C87EB9F89A2}">
                <ask:lineSketchStyleProps xmlns:ask="http://schemas.microsoft.com/office/drawing/2018/sketchyshapes" sd="252692197">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Oceanografia</a:t>
            </a:r>
          </a:p>
          <a:p>
            <a:pPr algn="ctr"/>
            <a:r>
              <a:rPr lang="ca-ES" sz="900" dirty="0">
                <a:solidFill>
                  <a:schemeClr val="bg1"/>
                </a:solidFill>
              </a:rPr>
              <a:t>/ observacions</a:t>
            </a:r>
          </a:p>
          <a:p>
            <a:pPr algn="ctr"/>
            <a:r>
              <a:rPr lang="ca-ES" sz="900" dirty="0">
                <a:solidFill>
                  <a:schemeClr val="bg1"/>
                </a:solidFill>
              </a:rPr>
              <a:t>satèl·lits</a:t>
            </a:r>
          </a:p>
        </p:txBody>
      </p:sp>
      <p:sp>
        <p:nvSpPr>
          <p:cNvPr id="49" name="Ellipse 19">
            <a:extLst>
              <a:ext uri="{FF2B5EF4-FFF2-40B4-BE49-F238E27FC236}">
                <a16:creationId xmlns:a16="http://schemas.microsoft.com/office/drawing/2014/main" id="{71F1E30B-0BCA-2F44-98A2-B696DF2D2D47}"/>
              </a:ext>
            </a:extLst>
          </p:cNvPr>
          <p:cNvSpPr/>
          <p:nvPr/>
        </p:nvSpPr>
        <p:spPr>
          <a:xfrm>
            <a:off x="4723120" y="1008981"/>
            <a:ext cx="4397545" cy="413877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Hexagone 41">
            <a:extLst>
              <a:ext uri="{FF2B5EF4-FFF2-40B4-BE49-F238E27FC236}">
                <a16:creationId xmlns:a16="http://schemas.microsoft.com/office/drawing/2014/main" id="{233C0B88-A546-784B-95B2-42B7B5888819}"/>
              </a:ext>
            </a:extLst>
          </p:cNvPr>
          <p:cNvSpPr/>
          <p:nvPr/>
        </p:nvSpPr>
        <p:spPr>
          <a:xfrm>
            <a:off x="924177" y="3292232"/>
            <a:ext cx="942732" cy="850838"/>
          </a:xfrm>
          <a:custGeom>
            <a:avLst/>
            <a:gdLst>
              <a:gd name="connsiteX0" fmla="*/ 0 w 942732"/>
              <a:gd name="connsiteY0" fmla="*/ 425419 h 850838"/>
              <a:gd name="connsiteX1" fmla="*/ 212710 w 942732"/>
              <a:gd name="connsiteY1" fmla="*/ 0 h 850838"/>
              <a:gd name="connsiteX2" fmla="*/ 730023 w 942732"/>
              <a:gd name="connsiteY2" fmla="*/ 0 h 850838"/>
              <a:gd name="connsiteX3" fmla="*/ 942732 w 942732"/>
              <a:gd name="connsiteY3" fmla="*/ 425419 h 850838"/>
              <a:gd name="connsiteX4" fmla="*/ 730023 w 942732"/>
              <a:gd name="connsiteY4" fmla="*/ 850838 h 850838"/>
              <a:gd name="connsiteX5" fmla="*/ 212710 w 942732"/>
              <a:gd name="connsiteY5" fmla="*/ 850838 h 850838"/>
              <a:gd name="connsiteX6" fmla="*/ 0 w 942732"/>
              <a:gd name="connsiteY6" fmla="*/ 425419 h 8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8" fill="none" extrusionOk="0">
                <a:moveTo>
                  <a:pt x="0" y="425419"/>
                </a:moveTo>
                <a:cubicBezTo>
                  <a:pt x="87463" y="209471"/>
                  <a:pt x="184179" y="116657"/>
                  <a:pt x="212710" y="0"/>
                </a:cubicBezTo>
                <a:cubicBezTo>
                  <a:pt x="408687" y="-37896"/>
                  <a:pt x="609029" y="34633"/>
                  <a:pt x="730023" y="0"/>
                </a:cubicBezTo>
                <a:cubicBezTo>
                  <a:pt x="793665" y="80973"/>
                  <a:pt x="810529" y="284027"/>
                  <a:pt x="942732" y="425419"/>
                </a:cubicBezTo>
                <a:cubicBezTo>
                  <a:pt x="928194" y="542964"/>
                  <a:pt x="745706" y="734631"/>
                  <a:pt x="730023" y="850838"/>
                </a:cubicBezTo>
                <a:cubicBezTo>
                  <a:pt x="478970" y="861297"/>
                  <a:pt x="412902" y="834700"/>
                  <a:pt x="212710" y="850838"/>
                </a:cubicBezTo>
                <a:cubicBezTo>
                  <a:pt x="98531" y="692887"/>
                  <a:pt x="115522" y="595724"/>
                  <a:pt x="0" y="425419"/>
                </a:cubicBezTo>
                <a:close/>
              </a:path>
              <a:path w="942732" h="850838" stroke="0" extrusionOk="0">
                <a:moveTo>
                  <a:pt x="0" y="425419"/>
                </a:moveTo>
                <a:cubicBezTo>
                  <a:pt x="56894" y="246705"/>
                  <a:pt x="149348" y="182586"/>
                  <a:pt x="212710" y="0"/>
                </a:cubicBezTo>
                <a:cubicBezTo>
                  <a:pt x="354675" y="-12238"/>
                  <a:pt x="558207" y="57514"/>
                  <a:pt x="730023" y="0"/>
                </a:cubicBezTo>
                <a:cubicBezTo>
                  <a:pt x="841276" y="158866"/>
                  <a:pt x="818467" y="253530"/>
                  <a:pt x="942732" y="425419"/>
                </a:cubicBezTo>
                <a:cubicBezTo>
                  <a:pt x="927576" y="543364"/>
                  <a:pt x="789074" y="706256"/>
                  <a:pt x="730023" y="850838"/>
                </a:cubicBezTo>
                <a:cubicBezTo>
                  <a:pt x="497944" y="872879"/>
                  <a:pt x="442965" y="822388"/>
                  <a:pt x="212710" y="850838"/>
                </a:cubicBezTo>
                <a:cubicBezTo>
                  <a:pt x="97491" y="734388"/>
                  <a:pt x="66272" y="518332"/>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Equipament</a:t>
            </a:r>
          </a:p>
          <a:p>
            <a:pPr algn="ctr"/>
            <a:r>
              <a:rPr lang="ca-ES" sz="900" dirty="0">
                <a:solidFill>
                  <a:schemeClr val="bg1"/>
                </a:solidFill>
              </a:rPr>
              <a:t>mèdic per</a:t>
            </a:r>
          </a:p>
          <a:p>
            <a:pPr algn="ctr"/>
            <a:r>
              <a:rPr lang="ca-ES" sz="900" dirty="0">
                <a:solidFill>
                  <a:schemeClr val="bg1"/>
                </a:solidFill>
              </a:rPr>
              <a:t>gent </a:t>
            </a:r>
          </a:p>
          <a:p>
            <a:pPr algn="ctr"/>
            <a:r>
              <a:rPr lang="ca-ES" sz="900" dirty="0">
                <a:solidFill>
                  <a:schemeClr val="bg1"/>
                </a:solidFill>
              </a:rPr>
              <a:t>dependent</a:t>
            </a:r>
          </a:p>
        </p:txBody>
      </p:sp>
      <p:sp>
        <p:nvSpPr>
          <p:cNvPr id="51" name="Hexagone 41">
            <a:extLst>
              <a:ext uri="{FF2B5EF4-FFF2-40B4-BE49-F238E27FC236}">
                <a16:creationId xmlns:a16="http://schemas.microsoft.com/office/drawing/2014/main" id="{D979E417-528F-444A-8F79-175653C294EE}"/>
              </a:ext>
            </a:extLst>
          </p:cNvPr>
          <p:cNvSpPr/>
          <p:nvPr/>
        </p:nvSpPr>
        <p:spPr>
          <a:xfrm>
            <a:off x="2468745" y="3269308"/>
            <a:ext cx="942732" cy="850837"/>
          </a:xfrm>
          <a:custGeom>
            <a:avLst/>
            <a:gdLst>
              <a:gd name="connsiteX0" fmla="*/ 0 w 942732"/>
              <a:gd name="connsiteY0" fmla="*/ 425419 h 850837"/>
              <a:gd name="connsiteX1" fmla="*/ 212709 w 942732"/>
              <a:gd name="connsiteY1" fmla="*/ 0 h 850837"/>
              <a:gd name="connsiteX2" fmla="*/ 730023 w 942732"/>
              <a:gd name="connsiteY2" fmla="*/ 0 h 850837"/>
              <a:gd name="connsiteX3" fmla="*/ 942732 w 942732"/>
              <a:gd name="connsiteY3" fmla="*/ 425419 h 850837"/>
              <a:gd name="connsiteX4" fmla="*/ 730023 w 942732"/>
              <a:gd name="connsiteY4" fmla="*/ 850837 h 850837"/>
              <a:gd name="connsiteX5" fmla="*/ 212709 w 942732"/>
              <a:gd name="connsiteY5" fmla="*/ 850837 h 850837"/>
              <a:gd name="connsiteX6" fmla="*/ 0 w 942732"/>
              <a:gd name="connsiteY6" fmla="*/ 425419 h 8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7" fill="none" extrusionOk="0">
                <a:moveTo>
                  <a:pt x="0" y="425419"/>
                </a:moveTo>
                <a:cubicBezTo>
                  <a:pt x="90957" y="208807"/>
                  <a:pt x="186242" y="117515"/>
                  <a:pt x="212709" y="0"/>
                </a:cubicBezTo>
                <a:cubicBezTo>
                  <a:pt x="404560" y="-40770"/>
                  <a:pt x="608113" y="30734"/>
                  <a:pt x="730023" y="0"/>
                </a:cubicBezTo>
                <a:cubicBezTo>
                  <a:pt x="793665" y="80973"/>
                  <a:pt x="810529" y="284027"/>
                  <a:pt x="942732" y="425419"/>
                </a:cubicBezTo>
                <a:cubicBezTo>
                  <a:pt x="922299" y="547487"/>
                  <a:pt x="739942" y="732496"/>
                  <a:pt x="730023" y="850837"/>
                </a:cubicBezTo>
                <a:cubicBezTo>
                  <a:pt x="486214" y="866568"/>
                  <a:pt x="416719" y="841379"/>
                  <a:pt x="212709" y="850837"/>
                </a:cubicBezTo>
                <a:cubicBezTo>
                  <a:pt x="98244" y="679815"/>
                  <a:pt x="118760" y="591075"/>
                  <a:pt x="0" y="425419"/>
                </a:cubicBezTo>
                <a:close/>
              </a:path>
              <a:path w="942732" h="850837" stroke="0" extrusionOk="0">
                <a:moveTo>
                  <a:pt x="0" y="425419"/>
                </a:moveTo>
                <a:cubicBezTo>
                  <a:pt x="59128" y="243776"/>
                  <a:pt x="152419" y="180258"/>
                  <a:pt x="212709" y="0"/>
                </a:cubicBezTo>
                <a:cubicBezTo>
                  <a:pt x="349720" y="-19412"/>
                  <a:pt x="552895" y="54024"/>
                  <a:pt x="730023" y="0"/>
                </a:cubicBezTo>
                <a:cubicBezTo>
                  <a:pt x="841276" y="158866"/>
                  <a:pt x="818467" y="253530"/>
                  <a:pt x="942732" y="425419"/>
                </a:cubicBezTo>
                <a:cubicBezTo>
                  <a:pt x="923336" y="547540"/>
                  <a:pt x="787915" y="706441"/>
                  <a:pt x="730023" y="850837"/>
                </a:cubicBezTo>
                <a:cubicBezTo>
                  <a:pt x="502133" y="880527"/>
                  <a:pt x="445978" y="822752"/>
                  <a:pt x="212709" y="850837"/>
                </a:cubicBezTo>
                <a:cubicBezTo>
                  <a:pt x="96532" y="728086"/>
                  <a:pt x="67237" y="514823"/>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Formació de</a:t>
            </a:r>
          </a:p>
          <a:p>
            <a:pPr algn="ctr"/>
            <a:r>
              <a:rPr lang="ca-ES" sz="900" dirty="0">
                <a:solidFill>
                  <a:schemeClr val="bg1"/>
                </a:solidFill>
              </a:rPr>
              <a:t>personal</a:t>
            </a:r>
          </a:p>
          <a:p>
            <a:pPr algn="ctr"/>
            <a:r>
              <a:rPr lang="ca-ES" sz="900" dirty="0">
                <a:solidFill>
                  <a:schemeClr val="bg1"/>
                </a:solidFill>
              </a:rPr>
              <a:t>mèdic</a:t>
            </a:r>
          </a:p>
        </p:txBody>
      </p:sp>
      <p:sp>
        <p:nvSpPr>
          <p:cNvPr id="52" name="Hexagone 37">
            <a:extLst>
              <a:ext uri="{FF2B5EF4-FFF2-40B4-BE49-F238E27FC236}">
                <a16:creationId xmlns:a16="http://schemas.microsoft.com/office/drawing/2014/main" id="{13020B61-DEAC-4F43-82F0-32DE9D2FAC99}"/>
              </a:ext>
            </a:extLst>
          </p:cNvPr>
          <p:cNvSpPr/>
          <p:nvPr/>
        </p:nvSpPr>
        <p:spPr>
          <a:xfrm>
            <a:off x="224310" y="2685648"/>
            <a:ext cx="942733" cy="850838"/>
          </a:xfrm>
          <a:custGeom>
            <a:avLst/>
            <a:gdLst>
              <a:gd name="connsiteX0" fmla="*/ 0 w 942733"/>
              <a:gd name="connsiteY0" fmla="*/ 425419 h 850838"/>
              <a:gd name="connsiteX1" fmla="*/ 212710 w 942733"/>
              <a:gd name="connsiteY1" fmla="*/ 0 h 850838"/>
              <a:gd name="connsiteX2" fmla="*/ 730024 w 942733"/>
              <a:gd name="connsiteY2" fmla="*/ 0 h 850838"/>
              <a:gd name="connsiteX3" fmla="*/ 942733 w 942733"/>
              <a:gd name="connsiteY3" fmla="*/ 425419 h 850838"/>
              <a:gd name="connsiteX4" fmla="*/ 730024 w 942733"/>
              <a:gd name="connsiteY4" fmla="*/ 850838 h 850838"/>
              <a:gd name="connsiteX5" fmla="*/ 212710 w 942733"/>
              <a:gd name="connsiteY5" fmla="*/ 850838 h 850838"/>
              <a:gd name="connsiteX6" fmla="*/ 0 w 942733"/>
              <a:gd name="connsiteY6" fmla="*/ 425419 h 8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3" h="850838" fill="none" extrusionOk="0">
                <a:moveTo>
                  <a:pt x="0" y="425419"/>
                </a:moveTo>
                <a:cubicBezTo>
                  <a:pt x="17489" y="266977"/>
                  <a:pt x="161522" y="157985"/>
                  <a:pt x="212710" y="0"/>
                </a:cubicBezTo>
                <a:cubicBezTo>
                  <a:pt x="432757" y="-46458"/>
                  <a:pt x="526627" y="5071"/>
                  <a:pt x="730024" y="0"/>
                </a:cubicBezTo>
                <a:cubicBezTo>
                  <a:pt x="847545" y="184424"/>
                  <a:pt x="817355" y="282153"/>
                  <a:pt x="942733" y="425419"/>
                </a:cubicBezTo>
                <a:cubicBezTo>
                  <a:pt x="922857" y="577341"/>
                  <a:pt x="788877" y="676307"/>
                  <a:pt x="730024" y="850838"/>
                </a:cubicBezTo>
                <a:cubicBezTo>
                  <a:pt x="576004" y="894931"/>
                  <a:pt x="350498" y="834249"/>
                  <a:pt x="212710" y="850838"/>
                </a:cubicBezTo>
                <a:cubicBezTo>
                  <a:pt x="99574" y="747454"/>
                  <a:pt x="94578" y="562260"/>
                  <a:pt x="0" y="425419"/>
                </a:cubicBezTo>
                <a:close/>
              </a:path>
              <a:path w="942733" h="850838" stroke="0" extrusionOk="0">
                <a:moveTo>
                  <a:pt x="0" y="425419"/>
                </a:moveTo>
                <a:cubicBezTo>
                  <a:pt x="45353" y="275679"/>
                  <a:pt x="195525" y="158808"/>
                  <a:pt x="212710" y="0"/>
                </a:cubicBezTo>
                <a:cubicBezTo>
                  <a:pt x="433911" y="-39463"/>
                  <a:pt x="551978" y="3967"/>
                  <a:pt x="730024" y="0"/>
                </a:cubicBezTo>
                <a:cubicBezTo>
                  <a:pt x="821319" y="172026"/>
                  <a:pt x="844697" y="354670"/>
                  <a:pt x="942733" y="425419"/>
                </a:cubicBezTo>
                <a:cubicBezTo>
                  <a:pt x="923388" y="545247"/>
                  <a:pt x="763869" y="745059"/>
                  <a:pt x="730024" y="850838"/>
                </a:cubicBezTo>
                <a:cubicBezTo>
                  <a:pt x="583048" y="860515"/>
                  <a:pt x="323734" y="817982"/>
                  <a:pt x="212710" y="850838"/>
                </a:cubicBezTo>
                <a:cubicBezTo>
                  <a:pt x="103315" y="756550"/>
                  <a:pt x="67669" y="507438"/>
                  <a:pt x="0" y="425419"/>
                </a:cubicBezTo>
                <a:close/>
              </a:path>
            </a:pathLst>
          </a:custGeom>
          <a:solidFill>
            <a:schemeClr val="accent6"/>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Embalatge</a:t>
            </a:r>
          </a:p>
          <a:p>
            <a:pPr algn="ctr"/>
            <a:r>
              <a:rPr lang="ca-ES" sz="900" dirty="0"/>
              <a:t>Conservació</a:t>
            </a:r>
          </a:p>
          <a:p>
            <a:pPr algn="ctr"/>
            <a:r>
              <a:rPr lang="ca-ES" sz="900" dirty="0"/>
              <a:t>Comunicació</a:t>
            </a:r>
          </a:p>
        </p:txBody>
      </p:sp>
      <p:sp>
        <p:nvSpPr>
          <p:cNvPr id="53" name="Hexagone 41">
            <a:extLst>
              <a:ext uri="{FF2B5EF4-FFF2-40B4-BE49-F238E27FC236}">
                <a16:creationId xmlns:a16="http://schemas.microsoft.com/office/drawing/2014/main" id="{805C6FA9-F543-E042-9CD7-DCF234EBFFDD}"/>
              </a:ext>
            </a:extLst>
          </p:cNvPr>
          <p:cNvSpPr/>
          <p:nvPr/>
        </p:nvSpPr>
        <p:spPr>
          <a:xfrm>
            <a:off x="1712713" y="3716453"/>
            <a:ext cx="942732" cy="850837"/>
          </a:xfrm>
          <a:custGeom>
            <a:avLst/>
            <a:gdLst>
              <a:gd name="connsiteX0" fmla="*/ 0 w 942732"/>
              <a:gd name="connsiteY0" fmla="*/ 425419 h 850837"/>
              <a:gd name="connsiteX1" fmla="*/ 212709 w 942732"/>
              <a:gd name="connsiteY1" fmla="*/ 0 h 850837"/>
              <a:gd name="connsiteX2" fmla="*/ 730023 w 942732"/>
              <a:gd name="connsiteY2" fmla="*/ 0 h 850837"/>
              <a:gd name="connsiteX3" fmla="*/ 942732 w 942732"/>
              <a:gd name="connsiteY3" fmla="*/ 425419 h 850837"/>
              <a:gd name="connsiteX4" fmla="*/ 730023 w 942732"/>
              <a:gd name="connsiteY4" fmla="*/ 850837 h 850837"/>
              <a:gd name="connsiteX5" fmla="*/ 212709 w 942732"/>
              <a:gd name="connsiteY5" fmla="*/ 850837 h 850837"/>
              <a:gd name="connsiteX6" fmla="*/ 0 w 942732"/>
              <a:gd name="connsiteY6" fmla="*/ 425419 h 8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732" h="850837" fill="none" extrusionOk="0">
                <a:moveTo>
                  <a:pt x="0" y="425419"/>
                </a:moveTo>
                <a:cubicBezTo>
                  <a:pt x="90957" y="208807"/>
                  <a:pt x="186242" y="117515"/>
                  <a:pt x="212709" y="0"/>
                </a:cubicBezTo>
                <a:cubicBezTo>
                  <a:pt x="404560" y="-40770"/>
                  <a:pt x="608113" y="30734"/>
                  <a:pt x="730023" y="0"/>
                </a:cubicBezTo>
                <a:cubicBezTo>
                  <a:pt x="793665" y="80973"/>
                  <a:pt x="810529" y="284027"/>
                  <a:pt x="942732" y="425419"/>
                </a:cubicBezTo>
                <a:cubicBezTo>
                  <a:pt x="922299" y="547487"/>
                  <a:pt x="739942" y="732496"/>
                  <a:pt x="730023" y="850837"/>
                </a:cubicBezTo>
                <a:cubicBezTo>
                  <a:pt x="486214" y="866568"/>
                  <a:pt x="416719" y="841379"/>
                  <a:pt x="212709" y="850837"/>
                </a:cubicBezTo>
                <a:cubicBezTo>
                  <a:pt x="98244" y="679815"/>
                  <a:pt x="118760" y="591075"/>
                  <a:pt x="0" y="425419"/>
                </a:cubicBezTo>
                <a:close/>
              </a:path>
              <a:path w="942732" h="850837" stroke="0" extrusionOk="0">
                <a:moveTo>
                  <a:pt x="0" y="425419"/>
                </a:moveTo>
                <a:cubicBezTo>
                  <a:pt x="59128" y="243776"/>
                  <a:pt x="152419" y="180258"/>
                  <a:pt x="212709" y="0"/>
                </a:cubicBezTo>
                <a:cubicBezTo>
                  <a:pt x="349720" y="-19412"/>
                  <a:pt x="552895" y="54024"/>
                  <a:pt x="730023" y="0"/>
                </a:cubicBezTo>
                <a:cubicBezTo>
                  <a:pt x="841276" y="158866"/>
                  <a:pt x="818467" y="253530"/>
                  <a:pt x="942732" y="425419"/>
                </a:cubicBezTo>
                <a:cubicBezTo>
                  <a:pt x="923336" y="547540"/>
                  <a:pt x="787915" y="706441"/>
                  <a:pt x="730023" y="850837"/>
                </a:cubicBezTo>
                <a:cubicBezTo>
                  <a:pt x="502133" y="880527"/>
                  <a:pt x="445978" y="822752"/>
                  <a:pt x="212709" y="850837"/>
                </a:cubicBezTo>
                <a:cubicBezTo>
                  <a:pt x="96532" y="728086"/>
                  <a:pt x="67237" y="514823"/>
                  <a:pt x="0" y="425419"/>
                </a:cubicBezTo>
                <a:close/>
              </a:path>
            </a:pathLst>
          </a:custGeom>
          <a:solidFill>
            <a:schemeClr val="tx2"/>
          </a:solidFill>
          <a:ln w="34925">
            <a:noFill/>
            <a:extLst>
              <a:ext uri="{C807C97D-BFC1-408E-A445-0C87EB9F89A2}">
                <ask:lineSketchStyleProps xmlns:ask="http://schemas.microsoft.com/office/drawing/2018/sketchyshapes" sd="370882930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Diagnòstic</a:t>
            </a:r>
          </a:p>
          <a:p>
            <a:pPr algn="ctr"/>
            <a:r>
              <a:rPr lang="ca-ES" sz="900" dirty="0">
                <a:solidFill>
                  <a:schemeClr val="bg1"/>
                </a:solidFill>
              </a:rPr>
              <a:t>electrònic de</a:t>
            </a:r>
          </a:p>
          <a:p>
            <a:pPr algn="ctr"/>
            <a:r>
              <a:rPr lang="ca-ES" sz="900" dirty="0">
                <a:solidFill>
                  <a:schemeClr val="bg1"/>
                </a:solidFill>
              </a:rPr>
              <a:t>gent</a:t>
            </a:r>
          </a:p>
          <a:p>
            <a:pPr algn="ctr"/>
            <a:r>
              <a:rPr lang="ca-ES" sz="900" dirty="0">
                <a:solidFill>
                  <a:schemeClr val="bg1"/>
                </a:solidFill>
              </a:rPr>
              <a:t>dependent</a:t>
            </a:r>
          </a:p>
        </p:txBody>
      </p:sp>
      <p:sp>
        <p:nvSpPr>
          <p:cNvPr id="54" name="Hexagone 6">
            <a:extLst>
              <a:ext uri="{FF2B5EF4-FFF2-40B4-BE49-F238E27FC236}">
                <a16:creationId xmlns:a16="http://schemas.microsoft.com/office/drawing/2014/main" id="{8B141927-A65C-6845-961B-DD2CDDA57FDA}"/>
              </a:ext>
            </a:extLst>
          </p:cNvPr>
          <p:cNvSpPr/>
          <p:nvPr/>
        </p:nvSpPr>
        <p:spPr>
          <a:xfrm>
            <a:off x="5629318" y="2743635"/>
            <a:ext cx="1024591" cy="769681"/>
          </a:xfrm>
          <a:custGeom>
            <a:avLst/>
            <a:gdLst>
              <a:gd name="connsiteX0" fmla="*/ 0 w 1024591"/>
              <a:gd name="connsiteY0" fmla="*/ 384841 h 769681"/>
              <a:gd name="connsiteX1" fmla="*/ 192420 w 1024591"/>
              <a:gd name="connsiteY1" fmla="*/ 0 h 769681"/>
              <a:gd name="connsiteX2" fmla="*/ 518693 w 1024591"/>
              <a:gd name="connsiteY2" fmla="*/ 0 h 769681"/>
              <a:gd name="connsiteX3" fmla="*/ 832171 w 1024591"/>
              <a:gd name="connsiteY3" fmla="*/ 0 h 769681"/>
              <a:gd name="connsiteX4" fmla="*/ 1024591 w 1024591"/>
              <a:gd name="connsiteY4" fmla="*/ 384841 h 769681"/>
              <a:gd name="connsiteX5" fmla="*/ 832171 w 1024591"/>
              <a:gd name="connsiteY5" fmla="*/ 769681 h 769681"/>
              <a:gd name="connsiteX6" fmla="*/ 531488 w 1024591"/>
              <a:gd name="connsiteY6" fmla="*/ 769681 h 769681"/>
              <a:gd name="connsiteX7" fmla="*/ 192420 w 1024591"/>
              <a:gd name="connsiteY7" fmla="*/ 769681 h 769681"/>
              <a:gd name="connsiteX8" fmla="*/ 0 w 1024591"/>
              <a:gd name="connsiteY8" fmla="*/ 384841 h 7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1" h="769681" fill="none" extrusionOk="0">
                <a:moveTo>
                  <a:pt x="0" y="384841"/>
                </a:moveTo>
                <a:cubicBezTo>
                  <a:pt x="70622" y="194957"/>
                  <a:pt x="141615" y="124366"/>
                  <a:pt x="192420" y="0"/>
                </a:cubicBezTo>
                <a:cubicBezTo>
                  <a:pt x="283301" y="-28650"/>
                  <a:pt x="356981" y="23080"/>
                  <a:pt x="518693" y="0"/>
                </a:cubicBezTo>
                <a:cubicBezTo>
                  <a:pt x="680405" y="-23080"/>
                  <a:pt x="675827" y="30777"/>
                  <a:pt x="832171" y="0"/>
                </a:cubicBezTo>
                <a:cubicBezTo>
                  <a:pt x="920425" y="120479"/>
                  <a:pt x="926852" y="195145"/>
                  <a:pt x="1024591" y="384841"/>
                </a:cubicBezTo>
                <a:cubicBezTo>
                  <a:pt x="982377" y="503198"/>
                  <a:pt x="842083" y="677097"/>
                  <a:pt x="832171" y="769681"/>
                </a:cubicBezTo>
                <a:cubicBezTo>
                  <a:pt x="717691" y="799354"/>
                  <a:pt x="631816" y="743242"/>
                  <a:pt x="531488" y="769681"/>
                </a:cubicBezTo>
                <a:cubicBezTo>
                  <a:pt x="431160" y="796120"/>
                  <a:pt x="283411" y="741589"/>
                  <a:pt x="192420" y="769681"/>
                </a:cubicBezTo>
                <a:cubicBezTo>
                  <a:pt x="103595" y="683852"/>
                  <a:pt x="117333" y="558429"/>
                  <a:pt x="0" y="384841"/>
                </a:cubicBezTo>
                <a:close/>
              </a:path>
              <a:path w="1024591" h="769681" stroke="0" extrusionOk="0">
                <a:moveTo>
                  <a:pt x="0" y="384841"/>
                </a:moveTo>
                <a:cubicBezTo>
                  <a:pt x="45052" y="248259"/>
                  <a:pt x="159296" y="153049"/>
                  <a:pt x="192420" y="0"/>
                </a:cubicBezTo>
                <a:cubicBezTo>
                  <a:pt x="340150" y="-12091"/>
                  <a:pt x="384273" y="10411"/>
                  <a:pt x="493103" y="0"/>
                </a:cubicBezTo>
                <a:cubicBezTo>
                  <a:pt x="601933" y="-10411"/>
                  <a:pt x="678233" y="1275"/>
                  <a:pt x="832171" y="0"/>
                </a:cubicBezTo>
                <a:cubicBezTo>
                  <a:pt x="908122" y="145256"/>
                  <a:pt x="946186" y="255815"/>
                  <a:pt x="1024591" y="384841"/>
                </a:cubicBezTo>
                <a:cubicBezTo>
                  <a:pt x="1002375" y="486593"/>
                  <a:pt x="897318" y="568660"/>
                  <a:pt x="832171" y="769681"/>
                </a:cubicBezTo>
                <a:cubicBezTo>
                  <a:pt x="675586" y="777216"/>
                  <a:pt x="630849" y="764952"/>
                  <a:pt x="499500" y="769681"/>
                </a:cubicBezTo>
                <a:cubicBezTo>
                  <a:pt x="368151" y="774410"/>
                  <a:pt x="261291" y="758571"/>
                  <a:pt x="192420" y="769681"/>
                </a:cubicBezTo>
                <a:cubicBezTo>
                  <a:pt x="58699" y="616980"/>
                  <a:pt x="53855" y="488936"/>
                  <a:pt x="0" y="384841"/>
                </a:cubicBezTo>
                <a:close/>
              </a:path>
            </a:pathLst>
          </a:custGeom>
          <a:solidFill>
            <a:schemeClr val="accent6">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800" b="1" dirty="0"/>
              <a:t>Agricultura i </a:t>
            </a:r>
          </a:p>
          <a:p>
            <a:pPr algn="ctr"/>
            <a:r>
              <a:rPr lang="ca-ES" sz="800" b="1" dirty="0"/>
              <a:t>indústria</a:t>
            </a:r>
          </a:p>
          <a:p>
            <a:pPr algn="ctr"/>
            <a:r>
              <a:rPr lang="ca-ES" sz="800" b="1" dirty="0"/>
              <a:t>alimentària</a:t>
            </a:r>
          </a:p>
          <a:p>
            <a:pPr algn="ctr"/>
            <a:r>
              <a:rPr lang="ca-ES" sz="800" b="1" dirty="0" err="1"/>
              <a:t>territorialitzada</a:t>
            </a:r>
            <a:endParaRPr lang="ca-ES" sz="800" b="1" dirty="0"/>
          </a:p>
        </p:txBody>
      </p:sp>
      <p:sp>
        <p:nvSpPr>
          <p:cNvPr id="55" name="Hexagone 38">
            <a:extLst>
              <a:ext uri="{FF2B5EF4-FFF2-40B4-BE49-F238E27FC236}">
                <a16:creationId xmlns:a16="http://schemas.microsoft.com/office/drawing/2014/main" id="{C5F0F59E-768C-D146-9CFB-82E567DCE28F}"/>
              </a:ext>
            </a:extLst>
          </p:cNvPr>
          <p:cNvSpPr>
            <a:spLocks noChangeAspect="1"/>
          </p:cNvSpPr>
          <p:nvPr/>
        </p:nvSpPr>
        <p:spPr>
          <a:xfrm>
            <a:off x="7144936" y="1226962"/>
            <a:ext cx="885658" cy="705067"/>
          </a:xfrm>
          <a:prstGeom prst="hexagon">
            <a:avLst/>
          </a:prstGeom>
          <a:solidFill>
            <a:schemeClr val="accent2"/>
          </a:solidFill>
          <a:ln w="34925">
            <a:solidFill>
              <a:schemeClr val="accent3"/>
            </a:solidFill>
            <a:extLst>
              <a:ext uri="{C807C97D-BFC1-408E-A445-0C87EB9F89A2}">
                <ask:lineSketchStyleProps xmlns:ask="http://schemas.microsoft.com/office/drawing/2018/sketchyshapes" sd="252692197">
                  <a:custGeom>
                    <a:avLst/>
                    <a:gdLst>
                      <a:gd name="connsiteX0" fmla="*/ 0 w 1108505"/>
                      <a:gd name="connsiteY0" fmla="*/ 500226 h 1000452"/>
                      <a:gd name="connsiteX1" fmla="*/ 250113 w 1108505"/>
                      <a:gd name="connsiteY1" fmla="*/ 0 h 1000452"/>
                      <a:gd name="connsiteX2" fmla="*/ 536004 w 1108505"/>
                      <a:gd name="connsiteY2" fmla="*/ 0 h 1000452"/>
                      <a:gd name="connsiteX3" fmla="*/ 858392 w 1108505"/>
                      <a:gd name="connsiteY3" fmla="*/ 0 h 1000452"/>
                      <a:gd name="connsiteX4" fmla="*/ 1108505 w 1108505"/>
                      <a:gd name="connsiteY4" fmla="*/ 500226 h 1000452"/>
                      <a:gd name="connsiteX5" fmla="*/ 858392 w 1108505"/>
                      <a:gd name="connsiteY5" fmla="*/ 1000452 h 1000452"/>
                      <a:gd name="connsiteX6" fmla="*/ 572501 w 1108505"/>
                      <a:gd name="connsiteY6" fmla="*/ 1000452 h 1000452"/>
                      <a:gd name="connsiteX7" fmla="*/ 250113 w 1108505"/>
                      <a:gd name="connsiteY7" fmla="*/ 1000452 h 1000452"/>
                      <a:gd name="connsiteX8" fmla="*/ 0 w 1108505"/>
                      <a:gd name="connsiteY8" fmla="*/ 500226 h 100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505" h="1000452" fill="none" extrusionOk="0">
                        <a:moveTo>
                          <a:pt x="0" y="500226"/>
                        </a:moveTo>
                        <a:cubicBezTo>
                          <a:pt x="26927" y="331471"/>
                          <a:pt x="185860" y="179596"/>
                          <a:pt x="250113" y="0"/>
                        </a:cubicBezTo>
                        <a:cubicBezTo>
                          <a:pt x="325006" y="-16080"/>
                          <a:pt x="441811" y="3926"/>
                          <a:pt x="536004" y="0"/>
                        </a:cubicBezTo>
                        <a:cubicBezTo>
                          <a:pt x="630197" y="-3926"/>
                          <a:pt x="769568" y="15500"/>
                          <a:pt x="858392" y="0"/>
                        </a:cubicBezTo>
                        <a:cubicBezTo>
                          <a:pt x="1008929" y="212258"/>
                          <a:pt x="1013863" y="396298"/>
                          <a:pt x="1108505" y="500226"/>
                        </a:cubicBezTo>
                        <a:cubicBezTo>
                          <a:pt x="1052234" y="640187"/>
                          <a:pt x="903865" y="850761"/>
                          <a:pt x="858392" y="1000452"/>
                        </a:cubicBezTo>
                        <a:cubicBezTo>
                          <a:pt x="775917" y="1007924"/>
                          <a:pt x="633827" y="970933"/>
                          <a:pt x="572501" y="1000452"/>
                        </a:cubicBezTo>
                        <a:cubicBezTo>
                          <a:pt x="511175" y="1029971"/>
                          <a:pt x="384692" y="974963"/>
                          <a:pt x="250113" y="1000452"/>
                        </a:cubicBezTo>
                        <a:cubicBezTo>
                          <a:pt x="127555" y="901682"/>
                          <a:pt x="127003" y="718980"/>
                          <a:pt x="0" y="500226"/>
                        </a:cubicBezTo>
                        <a:close/>
                      </a:path>
                      <a:path w="1108505" h="1000452" stroke="0" extrusionOk="0">
                        <a:moveTo>
                          <a:pt x="0" y="500226"/>
                        </a:moveTo>
                        <a:cubicBezTo>
                          <a:pt x="82614" y="320650"/>
                          <a:pt x="197344" y="228018"/>
                          <a:pt x="250113" y="0"/>
                        </a:cubicBezTo>
                        <a:cubicBezTo>
                          <a:pt x="368395" y="-21436"/>
                          <a:pt x="457089" y="29414"/>
                          <a:pt x="542087" y="0"/>
                        </a:cubicBezTo>
                        <a:cubicBezTo>
                          <a:pt x="627085" y="-29414"/>
                          <a:pt x="712221" y="4249"/>
                          <a:pt x="858392" y="0"/>
                        </a:cubicBezTo>
                        <a:cubicBezTo>
                          <a:pt x="989582" y="147486"/>
                          <a:pt x="1003602" y="345860"/>
                          <a:pt x="1108505" y="500226"/>
                        </a:cubicBezTo>
                        <a:cubicBezTo>
                          <a:pt x="1080892" y="656258"/>
                          <a:pt x="925713" y="793772"/>
                          <a:pt x="858392" y="1000452"/>
                        </a:cubicBezTo>
                        <a:cubicBezTo>
                          <a:pt x="750704" y="1006408"/>
                          <a:pt x="637986" y="968788"/>
                          <a:pt x="542087" y="1000452"/>
                        </a:cubicBezTo>
                        <a:cubicBezTo>
                          <a:pt x="446189" y="1032116"/>
                          <a:pt x="362861" y="995906"/>
                          <a:pt x="250113" y="1000452"/>
                        </a:cubicBezTo>
                        <a:cubicBezTo>
                          <a:pt x="101827" y="817004"/>
                          <a:pt x="102824" y="696209"/>
                          <a:pt x="0" y="5002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Economia</a:t>
            </a:r>
          </a:p>
          <a:p>
            <a:pPr algn="ctr"/>
            <a:r>
              <a:rPr lang="ca-ES" sz="900" dirty="0">
                <a:solidFill>
                  <a:schemeClr val="bg1"/>
                </a:solidFill>
              </a:rPr>
              <a:t>blava</a:t>
            </a:r>
          </a:p>
        </p:txBody>
      </p:sp>
      <p:sp>
        <p:nvSpPr>
          <p:cNvPr id="56" name="Hexagone 38">
            <a:extLst>
              <a:ext uri="{FF2B5EF4-FFF2-40B4-BE49-F238E27FC236}">
                <a16:creationId xmlns:a16="http://schemas.microsoft.com/office/drawing/2014/main" id="{B7D346F2-19B6-9D4F-A745-9D859754BCBB}"/>
              </a:ext>
            </a:extLst>
          </p:cNvPr>
          <p:cNvSpPr>
            <a:spLocks noChangeAspect="1"/>
          </p:cNvSpPr>
          <p:nvPr/>
        </p:nvSpPr>
        <p:spPr>
          <a:xfrm>
            <a:off x="5813202" y="1241236"/>
            <a:ext cx="885658" cy="713868"/>
          </a:xfrm>
          <a:prstGeom prst="hexagon">
            <a:avLst/>
          </a:prstGeom>
          <a:solidFill>
            <a:srgbClr val="6698AF"/>
          </a:solidFill>
          <a:ln w="34925">
            <a:solidFill>
              <a:schemeClr val="accent3"/>
            </a:solidFill>
            <a:extLst>
              <a:ext uri="{C807C97D-BFC1-408E-A445-0C87EB9F89A2}">
                <ask:lineSketchStyleProps xmlns:ask="http://schemas.microsoft.com/office/drawing/2018/sketchyshapes" sd="252692197">
                  <a:custGeom>
                    <a:avLst/>
                    <a:gdLst>
                      <a:gd name="connsiteX0" fmla="*/ 0 w 1108505"/>
                      <a:gd name="connsiteY0" fmla="*/ 500226 h 1000452"/>
                      <a:gd name="connsiteX1" fmla="*/ 250113 w 1108505"/>
                      <a:gd name="connsiteY1" fmla="*/ 0 h 1000452"/>
                      <a:gd name="connsiteX2" fmla="*/ 536004 w 1108505"/>
                      <a:gd name="connsiteY2" fmla="*/ 0 h 1000452"/>
                      <a:gd name="connsiteX3" fmla="*/ 858392 w 1108505"/>
                      <a:gd name="connsiteY3" fmla="*/ 0 h 1000452"/>
                      <a:gd name="connsiteX4" fmla="*/ 1108505 w 1108505"/>
                      <a:gd name="connsiteY4" fmla="*/ 500226 h 1000452"/>
                      <a:gd name="connsiteX5" fmla="*/ 858392 w 1108505"/>
                      <a:gd name="connsiteY5" fmla="*/ 1000452 h 1000452"/>
                      <a:gd name="connsiteX6" fmla="*/ 572501 w 1108505"/>
                      <a:gd name="connsiteY6" fmla="*/ 1000452 h 1000452"/>
                      <a:gd name="connsiteX7" fmla="*/ 250113 w 1108505"/>
                      <a:gd name="connsiteY7" fmla="*/ 1000452 h 1000452"/>
                      <a:gd name="connsiteX8" fmla="*/ 0 w 1108505"/>
                      <a:gd name="connsiteY8" fmla="*/ 500226 h 100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505" h="1000452" fill="none" extrusionOk="0">
                        <a:moveTo>
                          <a:pt x="0" y="500226"/>
                        </a:moveTo>
                        <a:cubicBezTo>
                          <a:pt x="26927" y="331471"/>
                          <a:pt x="185860" y="179596"/>
                          <a:pt x="250113" y="0"/>
                        </a:cubicBezTo>
                        <a:cubicBezTo>
                          <a:pt x="325006" y="-16080"/>
                          <a:pt x="441811" y="3926"/>
                          <a:pt x="536004" y="0"/>
                        </a:cubicBezTo>
                        <a:cubicBezTo>
                          <a:pt x="630197" y="-3926"/>
                          <a:pt x="769568" y="15500"/>
                          <a:pt x="858392" y="0"/>
                        </a:cubicBezTo>
                        <a:cubicBezTo>
                          <a:pt x="1008929" y="212258"/>
                          <a:pt x="1013863" y="396298"/>
                          <a:pt x="1108505" y="500226"/>
                        </a:cubicBezTo>
                        <a:cubicBezTo>
                          <a:pt x="1052234" y="640187"/>
                          <a:pt x="903865" y="850761"/>
                          <a:pt x="858392" y="1000452"/>
                        </a:cubicBezTo>
                        <a:cubicBezTo>
                          <a:pt x="775917" y="1007924"/>
                          <a:pt x="633827" y="970933"/>
                          <a:pt x="572501" y="1000452"/>
                        </a:cubicBezTo>
                        <a:cubicBezTo>
                          <a:pt x="511175" y="1029971"/>
                          <a:pt x="384692" y="974963"/>
                          <a:pt x="250113" y="1000452"/>
                        </a:cubicBezTo>
                        <a:cubicBezTo>
                          <a:pt x="127555" y="901682"/>
                          <a:pt x="127003" y="718980"/>
                          <a:pt x="0" y="500226"/>
                        </a:cubicBezTo>
                        <a:close/>
                      </a:path>
                      <a:path w="1108505" h="1000452" stroke="0" extrusionOk="0">
                        <a:moveTo>
                          <a:pt x="0" y="500226"/>
                        </a:moveTo>
                        <a:cubicBezTo>
                          <a:pt x="82614" y="320650"/>
                          <a:pt x="197344" y="228018"/>
                          <a:pt x="250113" y="0"/>
                        </a:cubicBezTo>
                        <a:cubicBezTo>
                          <a:pt x="368395" y="-21436"/>
                          <a:pt x="457089" y="29414"/>
                          <a:pt x="542087" y="0"/>
                        </a:cubicBezTo>
                        <a:cubicBezTo>
                          <a:pt x="627085" y="-29414"/>
                          <a:pt x="712221" y="4249"/>
                          <a:pt x="858392" y="0"/>
                        </a:cubicBezTo>
                        <a:cubicBezTo>
                          <a:pt x="989582" y="147486"/>
                          <a:pt x="1003602" y="345860"/>
                          <a:pt x="1108505" y="500226"/>
                        </a:cubicBezTo>
                        <a:cubicBezTo>
                          <a:pt x="1080892" y="656258"/>
                          <a:pt x="925713" y="793772"/>
                          <a:pt x="858392" y="1000452"/>
                        </a:cubicBezTo>
                        <a:cubicBezTo>
                          <a:pt x="750704" y="1006408"/>
                          <a:pt x="637986" y="968788"/>
                          <a:pt x="542087" y="1000452"/>
                        </a:cubicBezTo>
                        <a:cubicBezTo>
                          <a:pt x="446189" y="1032116"/>
                          <a:pt x="362861" y="995906"/>
                          <a:pt x="250113" y="1000452"/>
                        </a:cubicBezTo>
                        <a:cubicBezTo>
                          <a:pt x="101827" y="817004"/>
                          <a:pt x="102824" y="696209"/>
                          <a:pt x="0" y="5002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Gestió</a:t>
            </a:r>
          </a:p>
          <a:p>
            <a:pPr algn="ctr"/>
            <a:r>
              <a:rPr lang="ca-ES" sz="900" dirty="0"/>
              <a:t>sostenible</a:t>
            </a:r>
          </a:p>
          <a:p>
            <a:pPr algn="ctr"/>
            <a:r>
              <a:rPr lang="ca-ES" sz="900" dirty="0"/>
              <a:t>de l’aigua</a:t>
            </a:r>
          </a:p>
        </p:txBody>
      </p:sp>
      <p:sp>
        <p:nvSpPr>
          <p:cNvPr id="57" name="Hexagone 37">
            <a:extLst>
              <a:ext uri="{FF2B5EF4-FFF2-40B4-BE49-F238E27FC236}">
                <a16:creationId xmlns:a16="http://schemas.microsoft.com/office/drawing/2014/main" id="{771BD523-6861-674A-8E85-6375C9184FC1}"/>
              </a:ext>
            </a:extLst>
          </p:cNvPr>
          <p:cNvSpPr/>
          <p:nvPr/>
        </p:nvSpPr>
        <p:spPr>
          <a:xfrm>
            <a:off x="207518" y="1804235"/>
            <a:ext cx="931875" cy="850839"/>
          </a:xfrm>
          <a:custGeom>
            <a:avLst/>
            <a:gdLst>
              <a:gd name="connsiteX0" fmla="*/ 0 w 931875"/>
              <a:gd name="connsiteY0" fmla="*/ 425420 h 850839"/>
              <a:gd name="connsiteX1" fmla="*/ 212710 w 931875"/>
              <a:gd name="connsiteY1" fmla="*/ 0 h 850839"/>
              <a:gd name="connsiteX2" fmla="*/ 719165 w 931875"/>
              <a:gd name="connsiteY2" fmla="*/ 0 h 850839"/>
              <a:gd name="connsiteX3" fmla="*/ 931875 w 931875"/>
              <a:gd name="connsiteY3" fmla="*/ 425420 h 850839"/>
              <a:gd name="connsiteX4" fmla="*/ 719165 w 931875"/>
              <a:gd name="connsiteY4" fmla="*/ 850839 h 850839"/>
              <a:gd name="connsiteX5" fmla="*/ 212710 w 931875"/>
              <a:gd name="connsiteY5" fmla="*/ 850839 h 850839"/>
              <a:gd name="connsiteX6" fmla="*/ 0 w 931875"/>
              <a:gd name="connsiteY6" fmla="*/ 425420 h 8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875" h="850839" fill="none" extrusionOk="0">
                <a:moveTo>
                  <a:pt x="0" y="425420"/>
                </a:moveTo>
                <a:cubicBezTo>
                  <a:pt x="12982" y="271863"/>
                  <a:pt x="157887" y="161568"/>
                  <a:pt x="212710" y="0"/>
                </a:cubicBezTo>
                <a:cubicBezTo>
                  <a:pt x="400907" y="-3461"/>
                  <a:pt x="590884" y="22656"/>
                  <a:pt x="719165" y="0"/>
                </a:cubicBezTo>
                <a:cubicBezTo>
                  <a:pt x="837438" y="175448"/>
                  <a:pt x="807581" y="276637"/>
                  <a:pt x="931875" y="425420"/>
                </a:cubicBezTo>
                <a:cubicBezTo>
                  <a:pt x="914200" y="574159"/>
                  <a:pt x="780504" y="675223"/>
                  <a:pt x="719165" y="850839"/>
                </a:cubicBezTo>
                <a:cubicBezTo>
                  <a:pt x="512878" y="852619"/>
                  <a:pt x="328947" y="821453"/>
                  <a:pt x="212710" y="850839"/>
                </a:cubicBezTo>
                <a:cubicBezTo>
                  <a:pt x="99574" y="747455"/>
                  <a:pt x="94578" y="562261"/>
                  <a:pt x="0" y="425420"/>
                </a:cubicBezTo>
                <a:close/>
              </a:path>
              <a:path w="931875" h="850839" stroke="0" extrusionOk="0">
                <a:moveTo>
                  <a:pt x="0" y="425420"/>
                </a:moveTo>
                <a:cubicBezTo>
                  <a:pt x="41816" y="276534"/>
                  <a:pt x="189679" y="159287"/>
                  <a:pt x="212710" y="0"/>
                </a:cubicBezTo>
                <a:cubicBezTo>
                  <a:pt x="462169" y="-54774"/>
                  <a:pt x="609312" y="46324"/>
                  <a:pt x="719165" y="0"/>
                </a:cubicBezTo>
                <a:cubicBezTo>
                  <a:pt x="812832" y="167715"/>
                  <a:pt x="839154" y="351980"/>
                  <a:pt x="931875" y="425420"/>
                </a:cubicBezTo>
                <a:cubicBezTo>
                  <a:pt x="914566" y="543480"/>
                  <a:pt x="756865" y="743507"/>
                  <a:pt x="719165" y="850839"/>
                </a:cubicBezTo>
                <a:cubicBezTo>
                  <a:pt x="489826" y="869258"/>
                  <a:pt x="460196" y="820290"/>
                  <a:pt x="212710" y="850839"/>
                </a:cubicBezTo>
                <a:cubicBezTo>
                  <a:pt x="103315" y="756551"/>
                  <a:pt x="67669" y="507439"/>
                  <a:pt x="0" y="425420"/>
                </a:cubicBezTo>
                <a:close/>
              </a:path>
            </a:pathLst>
          </a:custGeom>
          <a:solidFill>
            <a:schemeClr val="accent6"/>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Circuits curts /</a:t>
            </a:r>
          </a:p>
          <a:p>
            <a:pPr algn="ctr"/>
            <a:r>
              <a:rPr lang="ca-ES" sz="900" dirty="0"/>
              <a:t>Productes</a:t>
            </a:r>
          </a:p>
          <a:p>
            <a:pPr algn="ctr"/>
            <a:r>
              <a:rPr lang="ca-ES" sz="900" dirty="0"/>
              <a:t>locals</a:t>
            </a:r>
          </a:p>
        </p:txBody>
      </p:sp>
      <p:sp>
        <p:nvSpPr>
          <p:cNvPr id="58" name="Hexagone 37">
            <a:extLst>
              <a:ext uri="{FF2B5EF4-FFF2-40B4-BE49-F238E27FC236}">
                <a16:creationId xmlns:a16="http://schemas.microsoft.com/office/drawing/2014/main" id="{831FC7D0-D927-B040-89B1-0A628B044F5A}"/>
              </a:ext>
            </a:extLst>
          </p:cNvPr>
          <p:cNvSpPr/>
          <p:nvPr/>
        </p:nvSpPr>
        <p:spPr>
          <a:xfrm>
            <a:off x="4951383" y="2081589"/>
            <a:ext cx="892198" cy="713868"/>
          </a:xfrm>
          <a:prstGeom prst="hexagon">
            <a:avLst/>
          </a:prstGeom>
          <a:solidFill>
            <a:schemeClr val="accent6"/>
          </a:solidFill>
          <a:ln w="38100">
            <a:solidFill>
              <a:schemeClr val="accent3"/>
            </a:solidFill>
            <a:prstDash val="solid"/>
            <a:extLst>
              <a:ext uri="{C807C97D-BFC1-408E-A445-0C87EB9F89A2}">
                <ask:lineSketchStyleProps xmlns:ask="http://schemas.microsoft.com/office/drawing/2018/sketchyshapes" sd="1219033472">
                  <a:custGeom>
                    <a:avLst/>
                    <a:gdLst>
                      <a:gd name="connsiteX0" fmla="*/ 0 w 1087577"/>
                      <a:gd name="connsiteY0" fmla="*/ 480347 h 960693"/>
                      <a:gd name="connsiteX1" fmla="*/ 240173 w 1087577"/>
                      <a:gd name="connsiteY1" fmla="*/ 0 h 960693"/>
                      <a:gd name="connsiteX2" fmla="*/ 549861 w 1087577"/>
                      <a:gd name="connsiteY2" fmla="*/ 0 h 960693"/>
                      <a:gd name="connsiteX3" fmla="*/ 847404 w 1087577"/>
                      <a:gd name="connsiteY3" fmla="*/ 0 h 960693"/>
                      <a:gd name="connsiteX4" fmla="*/ 1087577 w 1087577"/>
                      <a:gd name="connsiteY4" fmla="*/ 480347 h 960693"/>
                      <a:gd name="connsiteX5" fmla="*/ 847404 w 1087577"/>
                      <a:gd name="connsiteY5" fmla="*/ 960693 h 960693"/>
                      <a:gd name="connsiteX6" fmla="*/ 562005 w 1087577"/>
                      <a:gd name="connsiteY6" fmla="*/ 960693 h 960693"/>
                      <a:gd name="connsiteX7" fmla="*/ 240173 w 1087577"/>
                      <a:gd name="connsiteY7" fmla="*/ 960693 h 960693"/>
                      <a:gd name="connsiteX8" fmla="*/ 0 w 1087577"/>
                      <a:gd name="connsiteY8" fmla="*/ 480347 h 96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577" h="960693" fill="none" extrusionOk="0">
                        <a:moveTo>
                          <a:pt x="0" y="480347"/>
                        </a:moveTo>
                        <a:cubicBezTo>
                          <a:pt x="83024" y="286133"/>
                          <a:pt x="170671" y="240015"/>
                          <a:pt x="240173" y="0"/>
                        </a:cubicBezTo>
                        <a:cubicBezTo>
                          <a:pt x="338999" y="-7114"/>
                          <a:pt x="455137" y="15618"/>
                          <a:pt x="549861" y="0"/>
                        </a:cubicBezTo>
                        <a:cubicBezTo>
                          <a:pt x="644585" y="-15618"/>
                          <a:pt x="713723" y="4500"/>
                          <a:pt x="847404" y="0"/>
                        </a:cubicBezTo>
                        <a:cubicBezTo>
                          <a:pt x="958307" y="175549"/>
                          <a:pt x="934100" y="276636"/>
                          <a:pt x="1087577" y="480347"/>
                        </a:cubicBezTo>
                        <a:cubicBezTo>
                          <a:pt x="1055483" y="611256"/>
                          <a:pt x="865422" y="796901"/>
                          <a:pt x="847404" y="960693"/>
                        </a:cubicBezTo>
                        <a:cubicBezTo>
                          <a:pt x="727277" y="974784"/>
                          <a:pt x="628815" y="932441"/>
                          <a:pt x="562005" y="960693"/>
                        </a:cubicBezTo>
                        <a:cubicBezTo>
                          <a:pt x="495195" y="988945"/>
                          <a:pt x="309190" y="952186"/>
                          <a:pt x="240173" y="960693"/>
                        </a:cubicBezTo>
                        <a:cubicBezTo>
                          <a:pt x="127368" y="872912"/>
                          <a:pt x="108720" y="692346"/>
                          <a:pt x="0" y="480347"/>
                        </a:cubicBezTo>
                        <a:close/>
                      </a:path>
                      <a:path w="1087577" h="960693" stroke="0" extrusionOk="0">
                        <a:moveTo>
                          <a:pt x="0" y="480347"/>
                        </a:moveTo>
                        <a:cubicBezTo>
                          <a:pt x="64895" y="303079"/>
                          <a:pt x="227912" y="165691"/>
                          <a:pt x="240173" y="0"/>
                        </a:cubicBezTo>
                        <a:cubicBezTo>
                          <a:pt x="316547" y="-4561"/>
                          <a:pt x="386297" y="6403"/>
                          <a:pt x="525572" y="0"/>
                        </a:cubicBezTo>
                        <a:cubicBezTo>
                          <a:pt x="664847" y="-6403"/>
                          <a:pt x="778326" y="29069"/>
                          <a:pt x="847404" y="0"/>
                        </a:cubicBezTo>
                        <a:cubicBezTo>
                          <a:pt x="930693" y="131214"/>
                          <a:pt x="972102" y="292961"/>
                          <a:pt x="1087577" y="480347"/>
                        </a:cubicBezTo>
                        <a:cubicBezTo>
                          <a:pt x="1004767" y="687364"/>
                          <a:pt x="909027" y="707382"/>
                          <a:pt x="847404" y="960693"/>
                        </a:cubicBezTo>
                        <a:cubicBezTo>
                          <a:pt x="700363" y="967403"/>
                          <a:pt x="679562" y="959721"/>
                          <a:pt x="531644" y="960693"/>
                        </a:cubicBezTo>
                        <a:cubicBezTo>
                          <a:pt x="383726" y="961665"/>
                          <a:pt x="306716" y="954652"/>
                          <a:pt x="240173" y="960693"/>
                        </a:cubicBezTo>
                        <a:cubicBezTo>
                          <a:pt x="120980" y="790153"/>
                          <a:pt x="96826" y="555441"/>
                          <a:pt x="0" y="4803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t>Gestió</a:t>
            </a:r>
          </a:p>
          <a:p>
            <a:pPr algn="ctr"/>
            <a:r>
              <a:rPr lang="ca-ES" sz="900" dirty="0"/>
              <a:t>sostenible</a:t>
            </a:r>
          </a:p>
          <a:p>
            <a:pPr algn="ctr"/>
            <a:r>
              <a:rPr lang="ca-ES" sz="900" dirty="0"/>
              <a:t>dels </a:t>
            </a:r>
          </a:p>
          <a:p>
            <a:pPr algn="ctr"/>
            <a:r>
              <a:rPr lang="ca-ES" sz="900" dirty="0"/>
              <a:t>recursos</a:t>
            </a:r>
          </a:p>
        </p:txBody>
      </p:sp>
      <p:sp>
        <p:nvSpPr>
          <p:cNvPr id="59" name="Hexagone 37">
            <a:extLst>
              <a:ext uri="{FF2B5EF4-FFF2-40B4-BE49-F238E27FC236}">
                <a16:creationId xmlns:a16="http://schemas.microsoft.com/office/drawing/2014/main" id="{48D61532-32B3-0643-80CD-356A64063848}"/>
              </a:ext>
            </a:extLst>
          </p:cNvPr>
          <p:cNvSpPr/>
          <p:nvPr/>
        </p:nvSpPr>
        <p:spPr>
          <a:xfrm>
            <a:off x="4930169" y="3337792"/>
            <a:ext cx="873913" cy="713868"/>
          </a:xfrm>
          <a:prstGeom prst="hexagon">
            <a:avLst/>
          </a:prstGeom>
          <a:solidFill>
            <a:schemeClr val="accent6"/>
          </a:solidFill>
          <a:ln w="38100">
            <a:solidFill>
              <a:schemeClr val="accent3"/>
            </a:solidFill>
            <a:prstDash val="solid"/>
            <a:extLst>
              <a:ext uri="{C807C97D-BFC1-408E-A445-0C87EB9F89A2}">
                <ask:lineSketchStyleProps xmlns:ask="http://schemas.microsoft.com/office/drawing/2018/sketchyshapes" sd="1219033472">
                  <a:custGeom>
                    <a:avLst/>
                    <a:gdLst>
                      <a:gd name="connsiteX0" fmla="*/ 0 w 1087577"/>
                      <a:gd name="connsiteY0" fmla="*/ 480347 h 960693"/>
                      <a:gd name="connsiteX1" fmla="*/ 240173 w 1087577"/>
                      <a:gd name="connsiteY1" fmla="*/ 0 h 960693"/>
                      <a:gd name="connsiteX2" fmla="*/ 549861 w 1087577"/>
                      <a:gd name="connsiteY2" fmla="*/ 0 h 960693"/>
                      <a:gd name="connsiteX3" fmla="*/ 847404 w 1087577"/>
                      <a:gd name="connsiteY3" fmla="*/ 0 h 960693"/>
                      <a:gd name="connsiteX4" fmla="*/ 1087577 w 1087577"/>
                      <a:gd name="connsiteY4" fmla="*/ 480347 h 960693"/>
                      <a:gd name="connsiteX5" fmla="*/ 847404 w 1087577"/>
                      <a:gd name="connsiteY5" fmla="*/ 960693 h 960693"/>
                      <a:gd name="connsiteX6" fmla="*/ 562005 w 1087577"/>
                      <a:gd name="connsiteY6" fmla="*/ 960693 h 960693"/>
                      <a:gd name="connsiteX7" fmla="*/ 240173 w 1087577"/>
                      <a:gd name="connsiteY7" fmla="*/ 960693 h 960693"/>
                      <a:gd name="connsiteX8" fmla="*/ 0 w 1087577"/>
                      <a:gd name="connsiteY8" fmla="*/ 480347 h 96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577" h="960693" fill="none" extrusionOk="0">
                        <a:moveTo>
                          <a:pt x="0" y="480347"/>
                        </a:moveTo>
                        <a:cubicBezTo>
                          <a:pt x="83024" y="286133"/>
                          <a:pt x="170671" y="240015"/>
                          <a:pt x="240173" y="0"/>
                        </a:cubicBezTo>
                        <a:cubicBezTo>
                          <a:pt x="338999" y="-7114"/>
                          <a:pt x="455137" y="15618"/>
                          <a:pt x="549861" y="0"/>
                        </a:cubicBezTo>
                        <a:cubicBezTo>
                          <a:pt x="644585" y="-15618"/>
                          <a:pt x="713723" y="4500"/>
                          <a:pt x="847404" y="0"/>
                        </a:cubicBezTo>
                        <a:cubicBezTo>
                          <a:pt x="958307" y="175549"/>
                          <a:pt x="934100" y="276636"/>
                          <a:pt x="1087577" y="480347"/>
                        </a:cubicBezTo>
                        <a:cubicBezTo>
                          <a:pt x="1055483" y="611256"/>
                          <a:pt x="865422" y="796901"/>
                          <a:pt x="847404" y="960693"/>
                        </a:cubicBezTo>
                        <a:cubicBezTo>
                          <a:pt x="727277" y="974784"/>
                          <a:pt x="628815" y="932441"/>
                          <a:pt x="562005" y="960693"/>
                        </a:cubicBezTo>
                        <a:cubicBezTo>
                          <a:pt x="495195" y="988945"/>
                          <a:pt x="309190" y="952186"/>
                          <a:pt x="240173" y="960693"/>
                        </a:cubicBezTo>
                        <a:cubicBezTo>
                          <a:pt x="127368" y="872912"/>
                          <a:pt x="108720" y="692346"/>
                          <a:pt x="0" y="480347"/>
                        </a:cubicBezTo>
                        <a:close/>
                      </a:path>
                      <a:path w="1087577" h="960693" stroke="0" extrusionOk="0">
                        <a:moveTo>
                          <a:pt x="0" y="480347"/>
                        </a:moveTo>
                        <a:cubicBezTo>
                          <a:pt x="64895" y="303079"/>
                          <a:pt x="227912" y="165691"/>
                          <a:pt x="240173" y="0"/>
                        </a:cubicBezTo>
                        <a:cubicBezTo>
                          <a:pt x="316547" y="-4561"/>
                          <a:pt x="386297" y="6403"/>
                          <a:pt x="525572" y="0"/>
                        </a:cubicBezTo>
                        <a:cubicBezTo>
                          <a:pt x="664847" y="-6403"/>
                          <a:pt x="778326" y="29069"/>
                          <a:pt x="847404" y="0"/>
                        </a:cubicBezTo>
                        <a:cubicBezTo>
                          <a:pt x="930693" y="131214"/>
                          <a:pt x="972102" y="292961"/>
                          <a:pt x="1087577" y="480347"/>
                        </a:cubicBezTo>
                        <a:cubicBezTo>
                          <a:pt x="1004767" y="687364"/>
                          <a:pt x="909027" y="707382"/>
                          <a:pt x="847404" y="960693"/>
                        </a:cubicBezTo>
                        <a:cubicBezTo>
                          <a:pt x="700363" y="967403"/>
                          <a:pt x="679562" y="959721"/>
                          <a:pt x="531644" y="960693"/>
                        </a:cubicBezTo>
                        <a:cubicBezTo>
                          <a:pt x="383726" y="961665"/>
                          <a:pt x="306716" y="954652"/>
                          <a:pt x="240173" y="960693"/>
                        </a:cubicBezTo>
                        <a:cubicBezTo>
                          <a:pt x="120980" y="790153"/>
                          <a:pt x="96826" y="555441"/>
                          <a:pt x="0" y="4803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800" dirty="0"/>
              <a:t>Evolució de</a:t>
            </a:r>
          </a:p>
          <a:p>
            <a:pPr algn="ctr"/>
            <a:r>
              <a:rPr lang="ca-ES" sz="800" dirty="0"/>
              <a:t>pràctiques</a:t>
            </a:r>
          </a:p>
          <a:p>
            <a:pPr algn="ctr"/>
            <a:r>
              <a:rPr lang="ca-ES" sz="800" dirty="0"/>
              <a:t>relacionades</a:t>
            </a:r>
          </a:p>
          <a:p>
            <a:pPr algn="ctr"/>
            <a:r>
              <a:rPr lang="ca-ES" sz="800" dirty="0"/>
              <a:t>amb les </a:t>
            </a:r>
          </a:p>
          <a:p>
            <a:pPr algn="ctr"/>
            <a:r>
              <a:rPr lang="ca-ES" sz="800" dirty="0"/>
              <a:t>transicions</a:t>
            </a:r>
          </a:p>
        </p:txBody>
      </p:sp>
      <p:sp>
        <p:nvSpPr>
          <p:cNvPr id="60" name="Hexagone 6">
            <a:extLst>
              <a:ext uri="{FF2B5EF4-FFF2-40B4-BE49-F238E27FC236}">
                <a16:creationId xmlns:a16="http://schemas.microsoft.com/office/drawing/2014/main" id="{285A73EB-626B-8D4A-A82C-4E246E2CFCAD}"/>
              </a:ext>
            </a:extLst>
          </p:cNvPr>
          <p:cNvSpPr/>
          <p:nvPr/>
        </p:nvSpPr>
        <p:spPr>
          <a:xfrm>
            <a:off x="6437781" y="2096597"/>
            <a:ext cx="1061706" cy="832912"/>
          </a:xfrm>
          <a:custGeom>
            <a:avLst/>
            <a:gdLst>
              <a:gd name="connsiteX0" fmla="*/ 0 w 1061706"/>
              <a:gd name="connsiteY0" fmla="*/ 416456 h 832912"/>
              <a:gd name="connsiteX1" fmla="*/ 208228 w 1061706"/>
              <a:gd name="connsiteY1" fmla="*/ 0 h 832912"/>
              <a:gd name="connsiteX2" fmla="*/ 537306 w 1061706"/>
              <a:gd name="connsiteY2" fmla="*/ 0 h 832912"/>
              <a:gd name="connsiteX3" fmla="*/ 853478 w 1061706"/>
              <a:gd name="connsiteY3" fmla="*/ 0 h 832912"/>
              <a:gd name="connsiteX4" fmla="*/ 1061706 w 1061706"/>
              <a:gd name="connsiteY4" fmla="*/ 416456 h 832912"/>
              <a:gd name="connsiteX5" fmla="*/ 853478 w 1061706"/>
              <a:gd name="connsiteY5" fmla="*/ 832912 h 832912"/>
              <a:gd name="connsiteX6" fmla="*/ 550211 w 1061706"/>
              <a:gd name="connsiteY6" fmla="*/ 832912 h 832912"/>
              <a:gd name="connsiteX7" fmla="*/ 208228 w 1061706"/>
              <a:gd name="connsiteY7" fmla="*/ 832912 h 832912"/>
              <a:gd name="connsiteX8" fmla="*/ 0 w 1061706"/>
              <a:gd name="connsiteY8" fmla="*/ 416456 h 8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706" h="832912" fill="none" extrusionOk="0">
                <a:moveTo>
                  <a:pt x="0" y="416456"/>
                </a:moveTo>
                <a:cubicBezTo>
                  <a:pt x="33143" y="268945"/>
                  <a:pt x="118760" y="201988"/>
                  <a:pt x="208228" y="0"/>
                </a:cubicBezTo>
                <a:cubicBezTo>
                  <a:pt x="329404" y="-5251"/>
                  <a:pt x="462711" y="3865"/>
                  <a:pt x="537306" y="0"/>
                </a:cubicBezTo>
                <a:cubicBezTo>
                  <a:pt x="611901" y="-3865"/>
                  <a:pt x="740422" y="10777"/>
                  <a:pt x="853478" y="0"/>
                </a:cubicBezTo>
                <a:cubicBezTo>
                  <a:pt x="955237" y="104974"/>
                  <a:pt x="955086" y="216330"/>
                  <a:pt x="1061706" y="416456"/>
                </a:cubicBezTo>
                <a:cubicBezTo>
                  <a:pt x="1015954" y="594081"/>
                  <a:pt x="895094" y="648066"/>
                  <a:pt x="853478" y="832912"/>
                </a:cubicBezTo>
                <a:cubicBezTo>
                  <a:pt x="766877" y="859448"/>
                  <a:pt x="676469" y="821023"/>
                  <a:pt x="550211" y="832912"/>
                </a:cubicBezTo>
                <a:cubicBezTo>
                  <a:pt x="423953" y="844801"/>
                  <a:pt x="341373" y="825136"/>
                  <a:pt x="208228" y="832912"/>
                </a:cubicBezTo>
                <a:cubicBezTo>
                  <a:pt x="153968" y="739478"/>
                  <a:pt x="120143" y="537675"/>
                  <a:pt x="0" y="416456"/>
                </a:cubicBezTo>
                <a:close/>
              </a:path>
              <a:path w="1061706" h="832912" stroke="0" extrusionOk="0">
                <a:moveTo>
                  <a:pt x="0" y="416456"/>
                </a:moveTo>
                <a:cubicBezTo>
                  <a:pt x="40009" y="236310"/>
                  <a:pt x="179652" y="134137"/>
                  <a:pt x="208228" y="0"/>
                </a:cubicBezTo>
                <a:cubicBezTo>
                  <a:pt x="315791" y="-30888"/>
                  <a:pt x="401321" y="24758"/>
                  <a:pt x="511496" y="0"/>
                </a:cubicBezTo>
                <a:cubicBezTo>
                  <a:pt x="621671" y="-24758"/>
                  <a:pt x="696187" y="15206"/>
                  <a:pt x="853478" y="0"/>
                </a:cubicBezTo>
                <a:cubicBezTo>
                  <a:pt x="963085" y="119139"/>
                  <a:pt x="968384" y="338085"/>
                  <a:pt x="1061706" y="416456"/>
                </a:cubicBezTo>
                <a:cubicBezTo>
                  <a:pt x="1040740" y="561045"/>
                  <a:pt x="905130" y="655242"/>
                  <a:pt x="853478" y="832912"/>
                </a:cubicBezTo>
                <a:cubicBezTo>
                  <a:pt x="694423" y="838775"/>
                  <a:pt x="585238" y="819970"/>
                  <a:pt x="517948" y="832912"/>
                </a:cubicBezTo>
                <a:cubicBezTo>
                  <a:pt x="450658" y="845854"/>
                  <a:pt x="296998" y="815294"/>
                  <a:pt x="208228" y="832912"/>
                </a:cubicBezTo>
                <a:cubicBezTo>
                  <a:pt x="118739" y="703758"/>
                  <a:pt x="108289" y="622261"/>
                  <a:pt x="0" y="416456"/>
                </a:cubicBezTo>
                <a:close/>
              </a:path>
            </a:pathLst>
          </a:custGeom>
          <a:solidFill>
            <a:schemeClr val="accent2">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t>Gestió de </a:t>
            </a:r>
          </a:p>
          <a:p>
            <a:pPr algn="ctr"/>
            <a:r>
              <a:rPr lang="ca-ES" sz="900" b="1" dirty="0"/>
              <a:t>l’aigua i</a:t>
            </a:r>
          </a:p>
          <a:p>
            <a:pPr algn="ctr"/>
            <a:r>
              <a:rPr lang="ca-ES" sz="900" b="1" dirty="0"/>
              <a:t>desenvolupa-</a:t>
            </a:r>
          </a:p>
          <a:p>
            <a:pPr algn="ctr"/>
            <a:r>
              <a:rPr lang="ca-ES" sz="900" b="1" dirty="0"/>
              <a:t>ment</a:t>
            </a:r>
          </a:p>
          <a:p>
            <a:pPr algn="ctr"/>
            <a:r>
              <a:rPr lang="ca-ES" sz="900" b="1" dirty="0"/>
              <a:t>de recursos</a:t>
            </a:r>
          </a:p>
          <a:p>
            <a:pPr algn="ctr"/>
            <a:r>
              <a:rPr lang="ca-ES" sz="900" b="1" dirty="0"/>
              <a:t>marins</a:t>
            </a:r>
          </a:p>
        </p:txBody>
      </p:sp>
      <p:sp>
        <p:nvSpPr>
          <p:cNvPr id="61" name="Hexagone 6">
            <a:extLst>
              <a:ext uri="{FF2B5EF4-FFF2-40B4-BE49-F238E27FC236}">
                <a16:creationId xmlns:a16="http://schemas.microsoft.com/office/drawing/2014/main" id="{C10A98E5-A5D7-1B4B-823D-6156D766A478}"/>
              </a:ext>
            </a:extLst>
          </p:cNvPr>
          <p:cNvSpPr/>
          <p:nvPr/>
        </p:nvSpPr>
        <p:spPr>
          <a:xfrm>
            <a:off x="7318963" y="2785426"/>
            <a:ext cx="1024590" cy="751060"/>
          </a:xfrm>
          <a:custGeom>
            <a:avLst/>
            <a:gdLst>
              <a:gd name="connsiteX0" fmla="*/ 0 w 1024590"/>
              <a:gd name="connsiteY0" fmla="*/ 375530 h 751060"/>
              <a:gd name="connsiteX1" fmla="*/ 187765 w 1024590"/>
              <a:gd name="connsiteY1" fmla="*/ 0 h 751060"/>
              <a:gd name="connsiteX2" fmla="*/ 518786 w 1024590"/>
              <a:gd name="connsiteY2" fmla="*/ 0 h 751060"/>
              <a:gd name="connsiteX3" fmla="*/ 836825 w 1024590"/>
              <a:gd name="connsiteY3" fmla="*/ 0 h 751060"/>
              <a:gd name="connsiteX4" fmla="*/ 1024590 w 1024590"/>
              <a:gd name="connsiteY4" fmla="*/ 375530 h 751060"/>
              <a:gd name="connsiteX5" fmla="*/ 836825 w 1024590"/>
              <a:gd name="connsiteY5" fmla="*/ 751060 h 751060"/>
              <a:gd name="connsiteX6" fmla="*/ 531767 w 1024590"/>
              <a:gd name="connsiteY6" fmla="*/ 751060 h 751060"/>
              <a:gd name="connsiteX7" fmla="*/ 187765 w 1024590"/>
              <a:gd name="connsiteY7" fmla="*/ 751060 h 751060"/>
              <a:gd name="connsiteX8" fmla="*/ 0 w 1024590"/>
              <a:gd name="connsiteY8" fmla="*/ 375530 h 75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0" h="751060" fill="none" extrusionOk="0">
                <a:moveTo>
                  <a:pt x="0" y="375530"/>
                </a:moveTo>
                <a:cubicBezTo>
                  <a:pt x="15601" y="266267"/>
                  <a:pt x="113161" y="186346"/>
                  <a:pt x="187765" y="0"/>
                </a:cubicBezTo>
                <a:cubicBezTo>
                  <a:pt x="329963" y="-23524"/>
                  <a:pt x="399776" y="2939"/>
                  <a:pt x="518786" y="0"/>
                </a:cubicBezTo>
                <a:cubicBezTo>
                  <a:pt x="637796" y="-2939"/>
                  <a:pt x="734361" y="26512"/>
                  <a:pt x="836825" y="0"/>
                </a:cubicBezTo>
                <a:cubicBezTo>
                  <a:pt x="910064" y="95474"/>
                  <a:pt x="947009" y="273053"/>
                  <a:pt x="1024590" y="375530"/>
                </a:cubicBezTo>
                <a:cubicBezTo>
                  <a:pt x="976912" y="516572"/>
                  <a:pt x="859558" y="627121"/>
                  <a:pt x="836825" y="751060"/>
                </a:cubicBezTo>
                <a:cubicBezTo>
                  <a:pt x="715253" y="755516"/>
                  <a:pt x="656119" y="735489"/>
                  <a:pt x="531767" y="751060"/>
                </a:cubicBezTo>
                <a:cubicBezTo>
                  <a:pt x="407415" y="766631"/>
                  <a:pt x="278583" y="722419"/>
                  <a:pt x="187765" y="751060"/>
                </a:cubicBezTo>
                <a:cubicBezTo>
                  <a:pt x="130401" y="657869"/>
                  <a:pt x="103583" y="515762"/>
                  <a:pt x="0" y="375530"/>
                </a:cubicBezTo>
                <a:close/>
              </a:path>
              <a:path w="1024590" h="751060" stroke="0" extrusionOk="0">
                <a:moveTo>
                  <a:pt x="0" y="375530"/>
                </a:moveTo>
                <a:cubicBezTo>
                  <a:pt x="32216" y="283504"/>
                  <a:pt x="130764" y="158263"/>
                  <a:pt x="187765" y="0"/>
                </a:cubicBezTo>
                <a:cubicBezTo>
                  <a:pt x="256280" y="-15078"/>
                  <a:pt x="427006" y="31975"/>
                  <a:pt x="492823" y="0"/>
                </a:cubicBezTo>
                <a:cubicBezTo>
                  <a:pt x="558640" y="-31975"/>
                  <a:pt x="707055" y="38814"/>
                  <a:pt x="836825" y="0"/>
                </a:cubicBezTo>
                <a:cubicBezTo>
                  <a:pt x="917261" y="94531"/>
                  <a:pt x="923779" y="268682"/>
                  <a:pt x="1024590" y="375530"/>
                </a:cubicBezTo>
                <a:cubicBezTo>
                  <a:pt x="1004764" y="514124"/>
                  <a:pt x="879833" y="577474"/>
                  <a:pt x="836825" y="751060"/>
                </a:cubicBezTo>
                <a:cubicBezTo>
                  <a:pt x="704119" y="774545"/>
                  <a:pt x="665777" y="728890"/>
                  <a:pt x="499314" y="751060"/>
                </a:cubicBezTo>
                <a:cubicBezTo>
                  <a:pt x="332851" y="773230"/>
                  <a:pt x="262361" y="731242"/>
                  <a:pt x="187765" y="751060"/>
                </a:cubicBezTo>
                <a:cubicBezTo>
                  <a:pt x="92648" y="646328"/>
                  <a:pt x="123518" y="522316"/>
                  <a:pt x="0" y="375530"/>
                </a:cubicBezTo>
                <a:close/>
              </a:path>
            </a:pathLst>
          </a:custGeom>
          <a:solidFill>
            <a:schemeClr val="accent4">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solidFill>
                  <a:schemeClr val="bg1"/>
                </a:solidFill>
              </a:rPr>
              <a:t>Turisme </a:t>
            </a:r>
          </a:p>
          <a:p>
            <a:pPr algn="ctr"/>
            <a:r>
              <a:rPr lang="ca-ES" sz="900" b="1" dirty="0">
                <a:solidFill>
                  <a:schemeClr val="bg1"/>
                </a:solidFill>
              </a:rPr>
              <a:t>saludable,</a:t>
            </a:r>
          </a:p>
          <a:p>
            <a:pPr algn="ctr"/>
            <a:r>
              <a:rPr lang="ca-ES" sz="900" b="1" dirty="0">
                <a:solidFill>
                  <a:schemeClr val="bg1"/>
                </a:solidFill>
              </a:rPr>
              <a:t>segur,</a:t>
            </a:r>
          </a:p>
          <a:p>
            <a:pPr algn="ctr"/>
            <a:r>
              <a:rPr lang="ca-ES" sz="900" b="1" dirty="0">
                <a:solidFill>
                  <a:schemeClr val="bg1"/>
                </a:solidFill>
              </a:rPr>
              <a:t>sostenible i</a:t>
            </a:r>
          </a:p>
          <a:p>
            <a:pPr algn="ctr"/>
            <a:r>
              <a:rPr lang="ca-ES" sz="900" b="1" dirty="0">
                <a:solidFill>
                  <a:schemeClr val="bg1"/>
                </a:solidFill>
              </a:rPr>
              <a:t>dinàmic</a:t>
            </a:r>
          </a:p>
        </p:txBody>
      </p:sp>
      <p:sp>
        <p:nvSpPr>
          <p:cNvPr id="62" name="Hexagone 6">
            <a:extLst>
              <a:ext uri="{FF2B5EF4-FFF2-40B4-BE49-F238E27FC236}">
                <a16:creationId xmlns:a16="http://schemas.microsoft.com/office/drawing/2014/main" id="{A30DC5F7-2CC7-A64A-8BED-64C5B895F690}"/>
              </a:ext>
            </a:extLst>
          </p:cNvPr>
          <p:cNvSpPr/>
          <p:nvPr/>
        </p:nvSpPr>
        <p:spPr>
          <a:xfrm>
            <a:off x="6437781" y="3338009"/>
            <a:ext cx="1024591" cy="751060"/>
          </a:xfrm>
          <a:custGeom>
            <a:avLst/>
            <a:gdLst>
              <a:gd name="connsiteX0" fmla="*/ 0 w 1024591"/>
              <a:gd name="connsiteY0" fmla="*/ 375530 h 751060"/>
              <a:gd name="connsiteX1" fmla="*/ 187765 w 1024591"/>
              <a:gd name="connsiteY1" fmla="*/ 0 h 751060"/>
              <a:gd name="connsiteX2" fmla="*/ 518786 w 1024591"/>
              <a:gd name="connsiteY2" fmla="*/ 0 h 751060"/>
              <a:gd name="connsiteX3" fmla="*/ 836826 w 1024591"/>
              <a:gd name="connsiteY3" fmla="*/ 0 h 751060"/>
              <a:gd name="connsiteX4" fmla="*/ 1024591 w 1024591"/>
              <a:gd name="connsiteY4" fmla="*/ 375530 h 751060"/>
              <a:gd name="connsiteX5" fmla="*/ 836826 w 1024591"/>
              <a:gd name="connsiteY5" fmla="*/ 751060 h 751060"/>
              <a:gd name="connsiteX6" fmla="*/ 531767 w 1024591"/>
              <a:gd name="connsiteY6" fmla="*/ 751060 h 751060"/>
              <a:gd name="connsiteX7" fmla="*/ 187765 w 1024591"/>
              <a:gd name="connsiteY7" fmla="*/ 751060 h 751060"/>
              <a:gd name="connsiteX8" fmla="*/ 0 w 1024591"/>
              <a:gd name="connsiteY8" fmla="*/ 375530 h 75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591" h="751060" fill="none" extrusionOk="0">
                <a:moveTo>
                  <a:pt x="0" y="375530"/>
                </a:moveTo>
                <a:cubicBezTo>
                  <a:pt x="15601" y="266267"/>
                  <a:pt x="113161" y="186346"/>
                  <a:pt x="187765" y="0"/>
                </a:cubicBezTo>
                <a:cubicBezTo>
                  <a:pt x="329963" y="-23524"/>
                  <a:pt x="399776" y="2939"/>
                  <a:pt x="518786" y="0"/>
                </a:cubicBezTo>
                <a:cubicBezTo>
                  <a:pt x="637796" y="-2939"/>
                  <a:pt x="732539" y="19550"/>
                  <a:pt x="836826" y="0"/>
                </a:cubicBezTo>
                <a:cubicBezTo>
                  <a:pt x="910065" y="95474"/>
                  <a:pt x="947010" y="273053"/>
                  <a:pt x="1024591" y="375530"/>
                </a:cubicBezTo>
                <a:cubicBezTo>
                  <a:pt x="976913" y="516572"/>
                  <a:pt x="859559" y="627121"/>
                  <a:pt x="836826" y="751060"/>
                </a:cubicBezTo>
                <a:cubicBezTo>
                  <a:pt x="724530" y="759263"/>
                  <a:pt x="663382" y="736299"/>
                  <a:pt x="531767" y="751060"/>
                </a:cubicBezTo>
                <a:cubicBezTo>
                  <a:pt x="400152" y="765821"/>
                  <a:pt x="278583" y="722419"/>
                  <a:pt x="187765" y="751060"/>
                </a:cubicBezTo>
                <a:cubicBezTo>
                  <a:pt x="130401" y="657869"/>
                  <a:pt x="103583" y="515762"/>
                  <a:pt x="0" y="375530"/>
                </a:cubicBezTo>
                <a:close/>
              </a:path>
              <a:path w="1024591" h="751060" stroke="0" extrusionOk="0">
                <a:moveTo>
                  <a:pt x="0" y="375530"/>
                </a:moveTo>
                <a:cubicBezTo>
                  <a:pt x="32216" y="283504"/>
                  <a:pt x="130764" y="158263"/>
                  <a:pt x="187765" y="0"/>
                </a:cubicBezTo>
                <a:cubicBezTo>
                  <a:pt x="337306" y="-24604"/>
                  <a:pt x="420069" y="26957"/>
                  <a:pt x="492824" y="0"/>
                </a:cubicBezTo>
                <a:cubicBezTo>
                  <a:pt x="565579" y="-26957"/>
                  <a:pt x="707056" y="38814"/>
                  <a:pt x="836826" y="0"/>
                </a:cubicBezTo>
                <a:cubicBezTo>
                  <a:pt x="917262" y="94531"/>
                  <a:pt x="923780" y="268682"/>
                  <a:pt x="1024591" y="375530"/>
                </a:cubicBezTo>
                <a:cubicBezTo>
                  <a:pt x="1004765" y="514124"/>
                  <a:pt x="879834" y="577474"/>
                  <a:pt x="836826" y="751060"/>
                </a:cubicBezTo>
                <a:cubicBezTo>
                  <a:pt x="712518" y="774655"/>
                  <a:pt x="567520" y="732788"/>
                  <a:pt x="499314" y="751060"/>
                </a:cubicBezTo>
                <a:cubicBezTo>
                  <a:pt x="431108" y="769332"/>
                  <a:pt x="262361" y="731242"/>
                  <a:pt x="187765" y="751060"/>
                </a:cubicBezTo>
                <a:cubicBezTo>
                  <a:pt x="92648" y="646328"/>
                  <a:pt x="123518" y="522316"/>
                  <a:pt x="0" y="375530"/>
                </a:cubicBezTo>
                <a:close/>
              </a:path>
            </a:pathLst>
          </a:custGeom>
          <a:solidFill>
            <a:schemeClr val="tx2">
              <a:lumMod val="75000"/>
            </a:schemeClr>
          </a:solidFill>
          <a:ln w="12700">
            <a:noFill/>
            <a:prstDash val="solid"/>
            <a:extLst>
              <a:ext uri="{C807C97D-BFC1-408E-A445-0C87EB9F89A2}">
                <ask:lineSketchStyleProps xmlns:ask="http://schemas.microsoft.com/office/drawing/2018/sketchyshapes" sd="1219033472">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b="1" dirty="0">
                <a:solidFill>
                  <a:schemeClr val="bg1"/>
                </a:solidFill>
              </a:rPr>
              <a:t>E-Salut al </a:t>
            </a:r>
          </a:p>
          <a:p>
            <a:pPr algn="ctr"/>
            <a:r>
              <a:rPr lang="ca-ES" sz="900" b="1" dirty="0">
                <a:solidFill>
                  <a:schemeClr val="bg1"/>
                </a:solidFill>
              </a:rPr>
              <a:t>Servei de la </a:t>
            </a:r>
          </a:p>
          <a:p>
            <a:pPr algn="ctr"/>
            <a:r>
              <a:rPr lang="ca-ES" sz="900" b="1" dirty="0">
                <a:solidFill>
                  <a:schemeClr val="bg1"/>
                </a:solidFill>
              </a:rPr>
              <a:t>població</a:t>
            </a:r>
          </a:p>
          <a:p>
            <a:pPr algn="ctr"/>
            <a:r>
              <a:rPr lang="ca-ES" sz="900" b="1" dirty="0">
                <a:solidFill>
                  <a:schemeClr val="bg1"/>
                </a:solidFill>
              </a:rPr>
              <a:t>envellida</a:t>
            </a:r>
          </a:p>
        </p:txBody>
      </p:sp>
      <p:sp>
        <p:nvSpPr>
          <p:cNvPr id="63" name="Hexagone 41">
            <a:extLst>
              <a:ext uri="{FF2B5EF4-FFF2-40B4-BE49-F238E27FC236}">
                <a16:creationId xmlns:a16="http://schemas.microsoft.com/office/drawing/2014/main" id="{26480577-795C-3F4E-B432-12201263830D}"/>
              </a:ext>
            </a:extLst>
          </p:cNvPr>
          <p:cNvSpPr/>
          <p:nvPr/>
        </p:nvSpPr>
        <p:spPr>
          <a:xfrm>
            <a:off x="5819074" y="4203662"/>
            <a:ext cx="873913" cy="751061"/>
          </a:xfrm>
          <a:prstGeom prst="hexagon">
            <a:avLst/>
          </a:prstGeom>
          <a:solidFill>
            <a:schemeClr val="tx2"/>
          </a:solidFill>
          <a:ln w="38100">
            <a:solidFill>
              <a:schemeClr val="accent3"/>
            </a:solidFill>
            <a:extLst>
              <a:ext uri="{C807C97D-BFC1-408E-A445-0C87EB9F89A2}">
                <ask:lineSketchStyleProps xmlns:ask="http://schemas.microsoft.com/office/drawing/2018/sketchyshapes" sd="3708829300">
                  <a:custGeom>
                    <a:avLst/>
                    <a:gdLst>
                      <a:gd name="connsiteX0" fmla="*/ 0 w 1059804"/>
                      <a:gd name="connsiteY0" fmla="*/ 458626 h 917251"/>
                      <a:gd name="connsiteX1" fmla="*/ 229313 w 1059804"/>
                      <a:gd name="connsiteY1" fmla="*/ 0 h 917251"/>
                      <a:gd name="connsiteX2" fmla="*/ 535914 w 1059804"/>
                      <a:gd name="connsiteY2" fmla="*/ 0 h 917251"/>
                      <a:gd name="connsiteX3" fmla="*/ 830491 w 1059804"/>
                      <a:gd name="connsiteY3" fmla="*/ 0 h 917251"/>
                      <a:gd name="connsiteX4" fmla="*/ 1059804 w 1059804"/>
                      <a:gd name="connsiteY4" fmla="*/ 458626 h 917251"/>
                      <a:gd name="connsiteX5" fmla="*/ 830491 w 1059804"/>
                      <a:gd name="connsiteY5" fmla="*/ 917251 h 917251"/>
                      <a:gd name="connsiteX6" fmla="*/ 517878 w 1059804"/>
                      <a:gd name="connsiteY6" fmla="*/ 917251 h 917251"/>
                      <a:gd name="connsiteX7" fmla="*/ 229313 w 1059804"/>
                      <a:gd name="connsiteY7" fmla="*/ 917251 h 917251"/>
                      <a:gd name="connsiteX8" fmla="*/ 0 w 1059804"/>
                      <a:gd name="connsiteY8"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04" h="917251" fill="none" extrusionOk="0">
                        <a:moveTo>
                          <a:pt x="0" y="458626"/>
                        </a:moveTo>
                        <a:cubicBezTo>
                          <a:pt x="86758" y="219430"/>
                          <a:pt x="223939" y="116824"/>
                          <a:pt x="229313" y="0"/>
                        </a:cubicBezTo>
                        <a:cubicBezTo>
                          <a:pt x="308813" y="-35017"/>
                          <a:pt x="414368" y="32173"/>
                          <a:pt x="535914" y="0"/>
                        </a:cubicBezTo>
                        <a:cubicBezTo>
                          <a:pt x="657460" y="-32173"/>
                          <a:pt x="721233" y="28293"/>
                          <a:pt x="830491" y="0"/>
                        </a:cubicBezTo>
                        <a:cubicBezTo>
                          <a:pt x="900111" y="126161"/>
                          <a:pt x="996648" y="355271"/>
                          <a:pt x="1059804" y="458626"/>
                        </a:cubicBezTo>
                        <a:cubicBezTo>
                          <a:pt x="953185" y="681863"/>
                          <a:pt x="856298" y="806497"/>
                          <a:pt x="830491" y="917251"/>
                        </a:cubicBezTo>
                        <a:cubicBezTo>
                          <a:pt x="696522" y="946962"/>
                          <a:pt x="644506" y="890547"/>
                          <a:pt x="517878" y="917251"/>
                        </a:cubicBezTo>
                        <a:cubicBezTo>
                          <a:pt x="391250" y="943955"/>
                          <a:pt x="288152" y="893716"/>
                          <a:pt x="229313" y="917251"/>
                        </a:cubicBezTo>
                        <a:cubicBezTo>
                          <a:pt x="110480" y="729855"/>
                          <a:pt x="123907" y="580709"/>
                          <a:pt x="0" y="458626"/>
                        </a:cubicBezTo>
                        <a:close/>
                      </a:path>
                      <a:path w="1059804" h="917251" stroke="0" extrusionOk="0">
                        <a:moveTo>
                          <a:pt x="0" y="458626"/>
                        </a:moveTo>
                        <a:cubicBezTo>
                          <a:pt x="38061" y="293783"/>
                          <a:pt x="142893" y="190950"/>
                          <a:pt x="229313" y="0"/>
                        </a:cubicBezTo>
                        <a:cubicBezTo>
                          <a:pt x="358954" y="-8446"/>
                          <a:pt x="426754" y="32475"/>
                          <a:pt x="541926" y="0"/>
                        </a:cubicBezTo>
                        <a:cubicBezTo>
                          <a:pt x="657098" y="-32475"/>
                          <a:pt x="688149" y="10834"/>
                          <a:pt x="830491" y="0"/>
                        </a:cubicBezTo>
                        <a:cubicBezTo>
                          <a:pt x="982911" y="206505"/>
                          <a:pt x="965135" y="324645"/>
                          <a:pt x="1059804" y="458626"/>
                        </a:cubicBezTo>
                        <a:cubicBezTo>
                          <a:pt x="1051117" y="586479"/>
                          <a:pt x="839692" y="785803"/>
                          <a:pt x="830491" y="917251"/>
                        </a:cubicBezTo>
                        <a:cubicBezTo>
                          <a:pt x="714651" y="938190"/>
                          <a:pt x="649213" y="887219"/>
                          <a:pt x="541926" y="917251"/>
                        </a:cubicBezTo>
                        <a:cubicBezTo>
                          <a:pt x="434639" y="947283"/>
                          <a:pt x="359145" y="909812"/>
                          <a:pt x="229313" y="917251"/>
                        </a:cubicBezTo>
                        <a:cubicBezTo>
                          <a:pt x="132347" y="727718"/>
                          <a:pt x="97269" y="604640"/>
                          <a:pt x="0" y="4586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Diagnòstic</a:t>
            </a:r>
          </a:p>
          <a:p>
            <a:pPr algn="ctr"/>
            <a:r>
              <a:rPr lang="ca-ES" sz="900" dirty="0">
                <a:solidFill>
                  <a:schemeClr val="bg1"/>
                </a:solidFill>
              </a:rPr>
              <a:t>mèdic i </a:t>
            </a:r>
          </a:p>
          <a:p>
            <a:pPr algn="ctr"/>
            <a:r>
              <a:rPr lang="ca-ES" sz="900" dirty="0">
                <a:solidFill>
                  <a:schemeClr val="bg1"/>
                </a:solidFill>
              </a:rPr>
              <a:t>digital</a:t>
            </a:r>
          </a:p>
        </p:txBody>
      </p:sp>
      <p:sp>
        <p:nvSpPr>
          <p:cNvPr id="64" name="Hexagone 41">
            <a:extLst>
              <a:ext uri="{FF2B5EF4-FFF2-40B4-BE49-F238E27FC236}">
                <a16:creationId xmlns:a16="http://schemas.microsoft.com/office/drawing/2014/main" id="{5CEFD27E-7A44-7E45-B451-941D7A6B610E}"/>
              </a:ext>
            </a:extLst>
          </p:cNvPr>
          <p:cNvSpPr/>
          <p:nvPr/>
        </p:nvSpPr>
        <p:spPr>
          <a:xfrm>
            <a:off x="7150809" y="4203662"/>
            <a:ext cx="873912" cy="751060"/>
          </a:xfrm>
          <a:prstGeom prst="hexagon">
            <a:avLst/>
          </a:prstGeom>
          <a:solidFill>
            <a:schemeClr val="tx2"/>
          </a:solidFill>
          <a:ln w="38100">
            <a:solidFill>
              <a:schemeClr val="accent3"/>
            </a:solidFill>
            <a:extLst>
              <a:ext uri="{C807C97D-BFC1-408E-A445-0C87EB9F89A2}">
                <ask:lineSketchStyleProps xmlns:ask="http://schemas.microsoft.com/office/drawing/2018/sketchyshapes" sd="3708829300">
                  <a:custGeom>
                    <a:avLst/>
                    <a:gdLst>
                      <a:gd name="connsiteX0" fmla="*/ 0 w 1059804"/>
                      <a:gd name="connsiteY0" fmla="*/ 458626 h 917251"/>
                      <a:gd name="connsiteX1" fmla="*/ 229313 w 1059804"/>
                      <a:gd name="connsiteY1" fmla="*/ 0 h 917251"/>
                      <a:gd name="connsiteX2" fmla="*/ 535914 w 1059804"/>
                      <a:gd name="connsiteY2" fmla="*/ 0 h 917251"/>
                      <a:gd name="connsiteX3" fmla="*/ 830491 w 1059804"/>
                      <a:gd name="connsiteY3" fmla="*/ 0 h 917251"/>
                      <a:gd name="connsiteX4" fmla="*/ 1059804 w 1059804"/>
                      <a:gd name="connsiteY4" fmla="*/ 458626 h 917251"/>
                      <a:gd name="connsiteX5" fmla="*/ 830491 w 1059804"/>
                      <a:gd name="connsiteY5" fmla="*/ 917251 h 917251"/>
                      <a:gd name="connsiteX6" fmla="*/ 517878 w 1059804"/>
                      <a:gd name="connsiteY6" fmla="*/ 917251 h 917251"/>
                      <a:gd name="connsiteX7" fmla="*/ 229313 w 1059804"/>
                      <a:gd name="connsiteY7" fmla="*/ 917251 h 917251"/>
                      <a:gd name="connsiteX8" fmla="*/ 0 w 1059804"/>
                      <a:gd name="connsiteY8" fmla="*/ 458626 h 9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804" h="917251" fill="none" extrusionOk="0">
                        <a:moveTo>
                          <a:pt x="0" y="458626"/>
                        </a:moveTo>
                        <a:cubicBezTo>
                          <a:pt x="86758" y="219430"/>
                          <a:pt x="223939" y="116824"/>
                          <a:pt x="229313" y="0"/>
                        </a:cubicBezTo>
                        <a:cubicBezTo>
                          <a:pt x="308813" y="-35017"/>
                          <a:pt x="414368" y="32173"/>
                          <a:pt x="535914" y="0"/>
                        </a:cubicBezTo>
                        <a:cubicBezTo>
                          <a:pt x="657460" y="-32173"/>
                          <a:pt x="721233" y="28293"/>
                          <a:pt x="830491" y="0"/>
                        </a:cubicBezTo>
                        <a:cubicBezTo>
                          <a:pt x="900111" y="126161"/>
                          <a:pt x="996648" y="355271"/>
                          <a:pt x="1059804" y="458626"/>
                        </a:cubicBezTo>
                        <a:cubicBezTo>
                          <a:pt x="953185" y="681863"/>
                          <a:pt x="856298" y="806497"/>
                          <a:pt x="830491" y="917251"/>
                        </a:cubicBezTo>
                        <a:cubicBezTo>
                          <a:pt x="696522" y="946962"/>
                          <a:pt x="644506" y="890547"/>
                          <a:pt x="517878" y="917251"/>
                        </a:cubicBezTo>
                        <a:cubicBezTo>
                          <a:pt x="391250" y="943955"/>
                          <a:pt x="288152" y="893716"/>
                          <a:pt x="229313" y="917251"/>
                        </a:cubicBezTo>
                        <a:cubicBezTo>
                          <a:pt x="110480" y="729855"/>
                          <a:pt x="123907" y="580709"/>
                          <a:pt x="0" y="458626"/>
                        </a:cubicBezTo>
                        <a:close/>
                      </a:path>
                      <a:path w="1059804" h="917251" stroke="0" extrusionOk="0">
                        <a:moveTo>
                          <a:pt x="0" y="458626"/>
                        </a:moveTo>
                        <a:cubicBezTo>
                          <a:pt x="38061" y="293783"/>
                          <a:pt x="142893" y="190950"/>
                          <a:pt x="229313" y="0"/>
                        </a:cubicBezTo>
                        <a:cubicBezTo>
                          <a:pt x="358954" y="-8446"/>
                          <a:pt x="426754" y="32475"/>
                          <a:pt x="541926" y="0"/>
                        </a:cubicBezTo>
                        <a:cubicBezTo>
                          <a:pt x="657098" y="-32475"/>
                          <a:pt x="688149" y="10834"/>
                          <a:pt x="830491" y="0"/>
                        </a:cubicBezTo>
                        <a:cubicBezTo>
                          <a:pt x="982911" y="206505"/>
                          <a:pt x="965135" y="324645"/>
                          <a:pt x="1059804" y="458626"/>
                        </a:cubicBezTo>
                        <a:cubicBezTo>
                          <a:pt x="1051117" y="586479"/>
                          <a:pt x="839692" y="785803"/>
                          <a:pt x="830491" y="917251"/>
                        </a:cubicBezTo>
                        <a:cubicBezTo>
                          <a:pt x="714651" y="938190"/>
                          <a:pt x="649213" y="887219"/>
                          <a:pt x="541926" y="917251"/>
                        </a:cubicBezTo>
                        <a:cubicBezTo>
                          <a:pt x="434639" y="947283"/>
                          <a:pt x="359145" y="909812"/>
                          <a:pt x="229313" y="917251"/>
                        </a:cubicBezTo>
                        <a:cubicBezTo>
                          <a:pt x="132347" y="727718"/>
                          <a:pt x="97269" y="604640"/>
                          <a:pt x="0" y="4586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ca-ES" sz="900" dirty="0">
                <a:solidFill>
                  <a:schemeClr val="bg1"/>
                </a:solidFill>
              </a:rPr>
              <a:t>Economia</a:t>
            </a:r>
          </a:p>
          <a:p>
            <a:pPr algn="ctr"/>
            <a:r>
              <a:rPr lang="ca-ES" sz="900" dirty="0">
                <a:solidFill>
                  <a:schemeClr val="bg1"/>
                </a:solidFill>
              </a:rPr>
              <a:t>de plata</a:t>
            </a:r>
          </a:p>
        </p:txBody>
      </p:sp>
      <p:pic>
        <p:nvPicPr>
          <p:cNvPr id="33" name="Picture 32">
            <a:extLst>
              <a:ext uri="{FF2B5EF4-FFF2-40B4-BE49-F238E27FC236}">
                <a16:creationId xmlns:a16="http://schemas.microsoft.com/office/drawing/2014/main" id="{7B6F7EF8-AD2E-BD47-95A6-F8AF08C3FFE1}"/>
              </a:ext>
            </a:extLst>
          </p:cNvPr>
          <p:cNvPicPr>
            <a:picLocks noChangeAspect="1"/>
          </p:cNvPicPr>
          <p:nvPr/>
        </p:nvPicPr>
        <p:blipFill>
          <a:blip r:embed="rId2"/>
          <a:stretch>
            <a:fillRect/>
          </a:stretch>
        </p:blipFill>
        <p:spPr>
          <a:xfrm>
            <a:off x="185591" y="0"/>
            <a:ext cx="1206387" cy="490030"/>
          </a:xfrm>
          <a:prstGeom prst="rect">
            <a:avLst/>
          </a:prstGeom>
        </p:spPr>
      </p:pic>
      <p:pic>
        <p:nvPicPr>
          <p:cNvPr id="34" name="Picture 33">
            <a:extLst>
              <a:ext uri="{FF2B5EF4-FFF2-40B4-BE49-F238E27FC236}">
                <a16:creationId xmlns:a16="http://schemas.microsoft.com/office/drawing/2014/main" id="{24E87BBC-C755-154A-B258-FC578017094A}"/>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05208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1 : Gestion maîtrisée de l’eau et valorisation des ressources marines (1/2)</a:t>
            </a:r>
          </a:p>
          <a:p>
            <a:endParaRPr lang="fr-FR" dirty="0">
              <a:solidFill>
                <a:schemeClr val="accent1"/>
              </a:solidFill>
            </a:endParaRPr>
          </a:p>
        </p:txBody>
      </p:sp>
      <p:pic>
        <p:nvPicPr>
          <p:cNvPr id="8" name="Picture 7" descr="Timeline&#10;&#10;Description automatically generated">
            <a:extLst>
              <a:ext uri="{FF2B5EF4-FFF2-40B4-BE49-F238E27FC236}">
                <a16:creationId xmlns:a16="http://schemas.microsoft.com/office/drawing/2014/main" id="{52673C4C-01B7-A14B-83C8-4510C8BD9508}"/>
              </a:ext>
            </a:extLst>
          </p:cNvPr>
          <p:cNvPicPr>
            <a:picLocks noChangeAspect="1"/>
          </p:cNvPicPr>
          <p:nvPr/>
        </p:nvPicPr>
        <p:blipFill rotWithShape="1">
          <a:blip r:embed="rId2"/>
          <a:srcRect l="6273" t="17548" r="75540" b="59939"/>
          <a:stretch/>
        </p:blipFill>
        <p:spPr>
          <a:xfrm>
            <a:off x="0" y="799571"/>
            <a:ext cx="651089" cy="622801"/>
          </a:xfrm>
          <a:prstGeom prst="rect">
            <a:avLst/>
          </a:prstGeom>
        </p:spPr>
      </p:pic>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2120010072"/>
              </p:ext>
            </p:extLst>
          </p:nvPr>
        </p:nvGraphicFramePr>
        <p:xfrm>
          <a:off x="334850" y="1548313"/>
          <a:ext cx="8474299" cy="3570249"/>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499687">
                <a:tc>
                  <a:txBody>
                    <a:bodyPr/>
                    <a:lstStyle/>
                    <a:p>
                      <a:pPr algn="l">
                        <a:lnSpc>
                          <a:spcPct val="107000"/>
                        </a:lnSpc>
                        <a:spcAft>
                          <a:spcPts val="600"/>
                        </a:spcAft>
                      </a:pPr>
                      <a:r>
                        <a:rPr lang="fr-FR" sz="900" b="1" dirty="0">
                          <a:effectLst/>
                          <a:latin typeface="+mn-lt"/>
                        </a:rPr>
                        <a:t>Périmètre du Domaine</a:t>
                      </a:r>
                      <a:endParaRPr lang="en-GB" sz="9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Gestion maîtrisée du cycle de l’eau : assainissement, usages (dont l’irrigation et l’utilisation saisonnière de l’eau en lien avec le tourisme), et risques (intégrant les enjeux du changement climatique)</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Valorisation des ressources marines que sont les EMR et les </a:t>
                      </a:r>
                      <a:r>
                        <a:rPr lang="fr-FR" sz="900" spc="150" dirty="0" err="1">
                          <a:effectLst/>
                          <a:latin typeface="+mn-lt"/>
                        </a:rPr>
                        <a:t>bioressources</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Tourisme des communes littorales</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Océanographie et services pour l’optimisation des activités marines et littorales basés sur les traitements des données d’observation par les satellites et les moyens in-situ</a:t>
                      </a:r>
                      <a:endParaRPr lang="en-GB" sz="900" spc="150" dirty="0">
                        <a:effectLst/>
                        <a:latin typeface="+mn-lt"/>
                        <a:ea typeface="Century Gothic" panose="020B0502020202020204" pitchFamily="34" charset="0"/>
                        <a:cs typeface="Times New Roman" panose="02020603050405020304" pitchFamily="18" charset="0"/>
                      </a:endParaRPr>
                    </a:p>
                  </a:txBody>
                  <a:tcPr marL="49703" marR="49703" marT="0" marB="0"/>
                </a:tc>
                <a:extLst>
                  <a:ext uri="{0D108BD9-81ED-4DB2-BD59-A6C34878D82A}">
                    <a16:rowId xmlns:a16="http://schemas.microsoft.com/office/drawing/2014/main" val="2259318859"/>
                  </a:ext>
                </a:extLst>
              </a:tr>
              <a:tr h="2070562">
                <a:tc>
                  <a:txBody>
                    <a:bodyPr/>
                    <a:lstStyle/>
                    <a:p>
                      <a:pPr algn="l">
                        <a:lnSpc>
                          <a:spcPct val="107000"/>
                        </a:lnSpc>
                        <a:spcAft>
                          <a:spcPts val="600"/>
                        </a:spcAft>
                      </a:pPr>
                      <a:r>
                        <a:rPr lang="fr-FR" sz="900" b="1" dirty="0">
                          <a:effectLst/>
                          <a:latin typeface="+mn-lt"/>
                        </a:rPr>
                        <a:t>Enjeux du Domaine pour la S3 2021/2027 </a:t>
                      </a:r>
                      <a:endParaRPr lang="en-GB" sz="9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Favoriser la connaissance partagée entre les acteurs de l’écosystème eurorégional</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Une structuration financière des entreprises en rapport de leurs savoir-faire, métiers exercés et segments de marché adressés</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Des inter relations grands groupes / ETI / PME / TPE et sphère académique à rendre plus effectives et efficaces, afin d’accroître les synergies et la structuration de l’écosystème</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Une nécessaire adaptation des activités maritimes et littorales aux transitions écologiques, énergétiques, numériques et climatiques. Objectif : des activités maritimes et littorales durables, performantes, résilientes, innovantes, de valeur ajoutée et d’attractivité pour le territoire</a:t>
                      </a:r>
                      <a:endParaRPr lang="en-GB" sz="900" spc="150" dirty="0">
                        <a:effectLst/>
                        <a:latin typeface="+mn-lt"/>
                      </a:endParaRPr>
                    </a:p>
                    <a:p>
                      <a:pPr marL="342900" lvl="0" indent="-342900" algn="just">
                        <a:lnSpc>
                          <a:spcPct val="107000"/>
                        </a:lnSpc>
                        <a:spcAft>
                          <a:spcPts val="400"/>
                        </a:spcAft>
                        <a:buClr>
                          <a:srgbClr val="C73C3A"/>
                        </a:buClr>
                        <a:buFont typeface="Symbol" pitchFamily="2" charset="2"/>
                        <a:buChar char=""/>
                      </a:pPr>
                      <a:r>
                        <a:rPr lang="fr-FR" sz="900" spc="150" dirty="0">
                          <a:effectLst/>
                          <a:latin typeface="+mn-lt"/>
                        </a:rPr>
                        <a:t>La définition d’un modèle d’innovation et d’expérimentation en matière d’économie bleue et dans la gestion des transitions en œuvre</a:t>
                      </a:r>
                      <a:endParaRPr lang="en-GB" sz="900" spc="150" dirty="0">
                        <a:effectLst/>
                        <a:latin typeface="+mn-lt"/>
                        <a:ea typeface="Century Gothic" panose="020B0502020202020204" pitchFamily="34" charset="0"/>
                        <a:cs typeface="Times New Roman" panose="02020603050405020304" pitchFamily="18" charset="0"/>
                      </a:endParaRPr>
                    </a:p>
                  </a:txBody>
                  <a:tcPr marL="49703" marR="49703" marT="0" marB="0"/>
                </a:tc>
                <a:extLst>
                  <a:ext uri="{0D108BD9-81ED-4DB2-BD59-A6C34878D82A}">
                    <a16:rowId xmlns:a16="http://schemas.microsoft.com/office/drawing/2014/main" val="298036408"/>
                  </a:ext>
                </a:extLst>
              </a:tr>
            </a:tbl>
          </a:graphicData>
        </a:graphic>
      </p:graphicFrame>
      <p:pic>
        <p:nvPicPr>
          <p:cNvPr id="6" name="Picture 5">
            <a:extLst>
              <a:ext uri="{FF2B5EF4-FFF2-40B4-BE49-F238E27FC236}">
                <a16:creationId xmlns:a16="http://schemas.microsoft.com/office/drawing/2014/main" id="{7B7CA650-03FF-D840-B3C4-7F360A968F9D}"/>
              </a:ext>
            </a:extLst>
          </p:cNvPr>
          <p:cNvPicPr>
            <a:picLocks noChangeAspect="1"/>
          </p:cNvPicPr>
          <p:nvPr/>
        </p:nvPicPr>
        <p:blipFill>
          <a:blip r:embed="rId3"/>
          <a:stretch>
            <a:fillRect/>
          </a:stretch>
        </p:blipFill>
        <p:spPr>
          <a:xfrm>
            <a:off x="185591" y="0"/>
            <a:ext cx="1206387" cy="490030"/>
          </a:xfrm>
          <a:prstGeom prst="rect">
            <a:avLst/>
          </a:prstGeom>
        </p:spPr>
      </p:pic>
      <p:pic>
        <p:nvPicPr>
          <p:cNvPr id="7" name="Picture 6">
            <a:extLst>
              <a:ext uri="{FF2B5EF4-FFF2-40B4-BE49-F238E27FC236}">
                <a16:creationId xmlns:a16="http://schemas.microsoft.com/office/drawing/2014/main" id="{45FDB3E4-B757-F341-AB28-61515184DDC3}"/>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68465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DIS 1 : Gestion maîtrisée de l’eau et valorisation des ressources marines (2/2)</a:t>
            </a:r>
          </a:p>
          <a:p>
            <a:endParaRPr lang="fr-FR" dirty="0">
              <a:solidFill>
                <a:schemeClr val="accent1"/>
              </a:solidFill>
            </a:endParaRPr>
          </a:p>
        </p:txBody>
      </p:sp>
      <p:pic>
        <p:nvPicPr>
          <p:cNvPr id="8" name="Picture 7" descr="Timeline&#10;&#10;Description automatically generated">
            <a:extLst>
              <a:ext uri="{FF2B5EF4-FFF2-40B4-BE49-F238E27FC236}">
                <a16:creationId xmlns:a16="http://schemas.microsoft.com/office/drawing/2014/main" id="{52673C4C-01B7-A14B-83C8-4510C8BD9508}"/>
              </a:ext>
            </a:extLst>
          </p:cNvPr>
          <p:cNvPicPr>
            <a:picLocks noChangeAspect="1"/>
          </p:cNvPicPr>
          <p:nvPr/>
        </p:nvPicPr>
        <p:blipFill rotWithShape="1">
          <a:blip r:embed="rId2"/>
          <a:srcRect l="6273" t="17548" r="75540" b="59939"/>
          <a:stretch/>
        </p:blipFill>
        <p:spPr>
          <a:xfrm>
            <a:off x="0" y="799571"/>
            <a:ext cx="651089" cy="622801"/>
          </a:xfrm>
          <a:prstGeom prst="rect">
            <a:avLst/>
          </a:prstGeom>
        </p:spPr>
      </p:pic>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1712912636"/>
              </p:ext>
            </p:extLst>
          </p:nvPr>
        </p:nvGraphicFramePr>
        <p:xfrm>
          <a:off x="218941" y="1548313"/>
          <a:ext cx="8706118" cy="3428329"/>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759908">
                <a:tc>
                  <a:txBody>
                    <a:bodyPr/>
                    <a:lstStyle/>
                    <a:p>
                      <a:r>
                        <a:rPr lang="fr-FR" sz="900" b="1" dirty="0">
                          <a:effectLst/>
                        </a:rPr>
                        <a:t>Objectifs stratégiques</a:t>
                      </a:r>
                      <a:endParaRPr lang="en-GB" sz="9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144145" indent="-144145">
                        <a:spcBef>
                          <a:spcPts val="200"/>
                        </a:spcBef>
                        <a:spcAft>
                          <a:spcPts val="200"/>
                        </a:spcAft>
                        <a:tabLst>
                          <a:tab pos="144145" algn="l"/>
                          <a:tab pos="457200" algn="l"/>
                        </a:tabLst>
                      </a:pPr>
                      <a:r>
                        <a:rPr lang="fr-FR" sz="900" kern="800" dirty="0">
                          <a:effectLst/>
                        </a:rPr>
                        <a:t>Ambition globale : Être les référents en matière de solutions intégrées (produits, services innovants) qui répondent aux besoins du cycle de l’eau</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OS1 : Accroître le développement et la performance économique de l’écosystème Eau eurorégional et valoriser les solutions intégrées au plan régional, national, international</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OS2 : Améliorer l’émergence de sujets innovants, le partage de projets et la mobilisation des financements nationaux et européens par les acteurs eurorégionaux</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OS3 : Développer et améliorer l’acquisition, le traitement et l’exploitation des données d’observation issues de données satellites et de moyens et de capteurs in-situ, pour mieux conjuguer développement des activités marines et littorales et préservation de l’environnement</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OS4 : Identifier et mettre à disposition des territoires d’expérimentation (ex : éoliens en mer flottants) et des sites d’essais, en étant attentif à leur positionnement dans un contexte élargi</a:t>
                      </a:r>
                      <a:endParaRPr lang="en-GB" sz="900" kern="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1743489503"/>
                  </a:ext>
                </a:extLst>
              </a:tr>
              <a:tr h="581027">
                <a:tc>
                  <a:txBody>
                    <a:bodyPr/>
                    <a:lstStyle/>
                    <a:p>
                      <a:r>
                        <a:rPr lang="fr-FR" sz="900" b="1" dirty="0">
                          <a:effectLst/>
                        </a:rPr>
                        <a:t>Connexions avec les autres Domaines</a:t>
                      </a:r>
                      <a:endParaRPr lang="en-GB" sz="9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Domaine 2 : E-santé : usages (assainissement et hygiène)</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Domaine 3 : Agriculture et agro-alimentaire : usages (irrigation)</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Domaine 4 : Tourisme : tourisme littoral, usages (utilisation saisonnière de l’eau)</a:t>
                      </a:r>
                      <a:endParaRPr lang="en-GB" sz="900" kern="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2583667732"/>
                  </a:ext>
                </a:extLst>
              </a:tr>
              <a:tr h="1087394">
                <a:tc>
                  <a:txBody>
                    <a:bodyPr/>
                    <a:lstStyle/>
                    <a:p>
                      <a:r>
                        <a:rPr lang="fr-FR" sz="900" b="1" dirty="0">
                          <a:effectLst/>
                        </a:rPr>
                        <a:t>Premières pistes de spécialisation identifiées </a:t>
                      </a:r>
                      <a:endParaRPr lang="en-GB" sz="9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Développement de solutions intégrées (produits, services innovants) répondant aux besoins du cycle de l’eau</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Usages et risques (aléas inondation, sécheresse / pénurie d’eau…)</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Développement de capteurs in-situ (risques et océanographie)</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Technologies de traitement de l’eau</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a:effectLst/>
                        </a:rPr>
                        <a:t>Éoliens en mer flottants</a:t>
                      </a:r>
                      <a:endParaRPr lang="en-GB" sz="900" kern="800" dirty="0">
                        <a:effectLst/>
                      </a:endParaRPr>
                    </a:p>
                    <a:p>
                      <a:pPr marL="342900" lvl="0" indent="-342900">
                        <a:spcBef>
                          <a:spcPts val="200"/>
                        </a:spcBef>
                        <a:spcAft>
                          <a:spcPts val="200"/>
                        </a:spcAft>
                        <a:buClr>
                          <a:srgbClr val="C73C3A"/>
                        </a:buClr>
                        <a:buFont typeface="Symbol" pitchFamily="2" charset="2"/>
                        <a:buChar char=""/>
                        <a:tabLst>
                          <a:tab pos="144145" algn="l"/>
                        </a:tabLst>
                      </a:pPr>
                      <a:r>
                        <a:rPr lang="fr-FR" sz="900" kern="800" dirty="0" err="1">
                          <a:effectLst/>
                        </a:rPr>
                        <a:t>Bioressources</a:t>
                      </a:r>
                      <a:r>
                        <a:rPr lang="fr-FR" sz="900" kern="800" dirty="0">
                          <a:effectLst/>
                        </a:rPr>
                        <a:t> et biotechnologies marines</a:t>
                      </a:r>
                      <a:endParaRPr lang="en-GB" sz="900" kern="8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3595209391"/>
                  </a:ext>
                </a:extLst>
              </a:tr>
            </a:tbl>
          </a:graphicData>
        </a:graphic>
      </p:graphicFrame>
      <p:pic>
        <p:nvPicPr>
          <p:cNvPr id="6" name="Picture 5">
            <a:extLst>
              <a:ext uri="{FF2B5EF4-FFF2-40B4-BE49-F238E27FC236}">
                <a16:creationId xmlns:a16="http://schemas.microsoft.com/office/drawing/2014/main" id="{67F05072-A3E3-A74A-A9C9-A38B857FAA8C}"/>
              </a:ext>
            </a:extLst>
          </p:cNvPr>
          <p:cNvPicPr>
            <a:picLocks noChangeAspect="1"/>
          </p:cNvPicPr>
          <p:nvPr/>
        </p:nvPicPr>
        <p:blipFill>
          <a:blip r:embed="rId3"/>
          <a:stretch>
            <a:fillRect/>
          </a:stretch>
        </p:blipFill>
        <p:spPr>
          <a:xfrm>
            <a:off x="185591" y="0"/>
            <a:ext cx="1206387" cy="490030"/>
          </a:xfrm>
          <a:prstGeom prst="rect">
            <a:avLst/>
          </a:prstGeom>
        </p:spPr>
      </p:pic>
      <p:pic>
        <p:nvPicPr>
          <p:cNvPr id="7" name="Picture 6">
            <a:extLst>
              <a:ext uri="{FF2B5EF4-FFF2-40B4-BE49-F238E27FC236}">
                <a16:creationId xmlns:a16="http://schemas.microsoft.com/office/drawing/2014/main" id="{4DBF054F-0216-AE44-A6B4-57E645BF87FC}"/>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44127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1: Gestió controlada de l’aigua i millora dels recursos marins (1/2)</a:t>
            </a:r>
          </a:p>
          <a:p>
            <a:endParaRPr lang="ca-ES" dirty="0">
              <a:solidFill>
                <a:schemeClr val="accent1"/>
              </a:solidFill>
            </a:endParaRPr>
          </a:p>
        </p:txBody>
      </p:sp>
      <p:pic>
        <p:nvPicPr>
          <p:cNvPr id="8" name="Picture 7" descr="Timeline&#10;&#10;Description automatically generated">
            <a:extLst>
              <a:ext uri="{FF2B5EF4-FFF2-40B4-BE49-F238E27FC236}">
                <a16:creationId xmlns:a16="http://schemas.microsoft.com/office/drawing/2014/main" id="{52673C4C-01B7-A14B-83C8-4510C8BD9508}"/>
              </a:ext>
            </a:extLst>
          </p:cNvPr>
          <p:cNvPicPr>
            <a:picLocks noChangeAspect="1"/>
          </p:cNvPicPr>
          <p:nvPr/>
        </p:nvPicPr>
        <p:blipFill rotWithShape="1">
          <a:blip r:embed="rId2"/>
          <a:srcRect l="6273" t="17548" r="75540" b="59939"/>
          <a:stretch/>
        </p:blipFill>
        <p:spPr>
          <a:xfrm>
            <a:off x="0" y="799571"/>
            <a:ext cx="651089" cy="622801"/>
          </a:xfrm>
          <a:prstGeom prst="rect">
            <a:avLst/>
          </a:prstGeom>
        </p:spPr>
      </p:pic>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3125612450"/>
              </p:ext>
            </p:extLst>
          </p:nvPr>
        </p:nvGraphicFramePr>
        <p:xfrm>
          <a:off x="334850" y="1674255"/>
          <a:ext cx="8474299" cy="3267827"/>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314948">
                <a:tc>
                  <a:txBody>
                    <a:bodyPr/>
                    <a:lstStyle/>
                    <a:p>
                      <a:pPr algn="l">
                        <a:lnSpc>
                          <a:spcPct val="107000"/>
                        </a:lnSpc>
                        <a:spcAft>
                          <a:spcPts val="600"/>
                        </a:spcAft>
                      </a:pPr>
                      <a:r>
                        <a:rPr lang="ca-ES" sz="900" b="1" noProof="0" dirty="0">
                          <a:effectLst/>
                          <a:latin typeface="+mn-lt"/>
                        </a:rPr>
                        <a:t>Abast</a:t>
                      </a:r>
                      <a:endParaRPr lang="ca-ES" sz="900" b="1" noProof="0"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Gestió controlada del cicle de l’aigua: sanejament, usos (inclosa la irrigació i l’ús estacional de l’aigua en relació amb el turisme) i riscos (inclosos els reptes del canvi climàtic)</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Valoració de recursos marins com </a:t>
                      </a:r>
                      <a:r>
                        <a:rPr lang="ca-ES" sz="900" spc="150" noProof="0" dirty="0" err="1">
                          <a:effectLst/>
                          <a:latin typeface="+mn-lt"/>
                        </a:rPr>
                        <a:t>MREs</a:t>
                      </a:r>
                      <a:r>
                        <a:rPr lang="ca-ES" sz="900" spc="150" noProof="0" dirty="0">
                          <a:effectLst/>
                          <a:latin typeface="+mn-lt"/>
                        </a:rPr>
                        <a:t> i </a:t>
                      </a:r>
                      <a:r>
                        <a:rPr lang="ca-ES" sz="900" spc="150" noProof="0" dirty="0" err="1">
                          <a:effectLst/>
                          <a:latin typeface="+mn-lt"/>
                        </a:rPr>
                        <a:t>biorecursos</a:t>
                      </a:r>
                      <a:endParaRPr lang="ca-ES" sz="900" spc="150" noProof="0" dirty="0">
                        <a:effectLst/>
                        <a:latin typeface="+mn-lt"/>
                      </a:endParaRP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Turisme en comunitats costaneres</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Oceanografia i serveis per a l’optimització d’activitats marines i costaneres basades en el processament de dades d’observació per satèl·lit i mitjans in situ</a:t>
                      </a:r>
                      <a:endParaRPr lang="ca-ES" sz="900" spc="150" noProof="0" dirty="0">
                        <a:effectLst/>
                        <a:latin typeface="+mn-lt"/>
                        <a:ea typeface="Century Gothic" panose="020B0502020202020204" pitchFamily="34" charset="0"/>
                        <a:cs typeface="Times New Roman" panose="02020603050405020304" pitchFamily="18" charset="0"/>
                      </a:endParaRPr>
                    </a:p>
                  </a:txBody>
                  <a:tcPr marL="49703" marR="49703" marT="0" marB="0"/>
                </a:tc>
                <a:extLst>
                  <a:ext uri="{0D108BD9-81ED-4DB2-BD59-A6C34878D82A}">
                    <a16:rowId xmlns:a16="http://schemas.microsoft.com/office/drawing/2014/main" val="2259318859"/>
                  </a:ext>
                </a:extLst>
              </a:tr>
              <a:tr h="1754011">
                <a:tc>
                  <a:txBody>
                    <a:bodyPr/>
                    <a:lstStyle/>
                    <a:p>
                      <a:pPr algn="l">
                        <a:lnSpc>
                          <a:spcPct val="107000"/>
                        </a:lnSpc>
                        <a:spcAft>
                          <a:spcPts val="600"/>
                        </a:spcAft>
                      </a:pPr>
                      <a:r>
                        <a:rPr lang="ca-ES" sz="900" b="1" noProof="0" dirty="0">
                          <a:effectLst/>
                          <a:latin typeface="+mn-lt"/>
                        </a:rPr>
                        <a:t>Desafiaments per a RIS3 2021/2027</a:t>
                      </a:r>
                      <a:endParaRPr lang="ca-ES" sz="900" b="1" noProof="0"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Promoure el coneixement compartit entre els actors de l’ecosistema euroregional </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Estructuració financera de les empreses en relació amb els seus coneixements, operacions exercides i segments de mercat abordats</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Les relacions entre grans grups / PIME / VSE i l’àmbit acadèmic es faran més eficaces i eficients, per tal d’incrementar les sinergies i l’estructuració de l’ecosistema</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Una necessària adaptació de les activitats marítimes i costaneres a les transicions ecològiques, energètiques, digitals i climàtiques. Objectiu: activitats marítimes i costaneres sostenibles, eficients, resistents, innovadores, amb valor afegit i atractiu per al territori</a:t>
                      </a:r>
                    </a:p>
                    <a:p>
                      <a:pPr marL="342900" lvl="0" indent="-342900" algn="just">
                        <a:lnSpc>
                          <a:spcPct val="107000"/>
                        </a:lnSpc>
                        <a:spcAft>
                          <a:spcPts val="400"/>
                        </a:spcAft>
                        <a:buClr>
                          <a:srgbClr val="C73C3A"/>
                        </a:buClr>
                        <a:buFont typeface="Symbol" pitchFamily="2" charset="2"/>
                        <a:buChar char=""/>
                      </a:pPr>
                      <a:r>
                        <a:rPr lang="ca-ES" sz="900" spc="150" noProof="0" dirty="0">
                          <a:effectLst/>
                          <a:latin typeface="+mn-lt"/>
                        </a:rPr>
                        <a:t>La definició d’un model d’innovació i experimentació en l’economia blava i en la gestió de transicions implementades</a:t>
                      </a:r>
                      <a:endParaRPr lang="ca-ES" sz="900" spc="150" noProof="0" dirty="0">
                        <a:effectLst/>
                        <a:latin typeface="+mn-lt"/>
                        <a:ea typeface="Century Gothic" panose="020B0502020202020204" pitchFamily="34" charset="0"/>
                        <a:cs typeface="Times New Roman" panose="02020603050405020304" pitchFamily="18" charset="0"/>
                      </a:endParaRPr>
                    </a:p>
                  </a:txBody>
                  <a:tcPr marL="49703" marR="49703" marT="0" marB="0"/>
                </a:tc>
                <a:extLst>
                  <a:ext uri="{0D108BD9-81ED-4DB2-BD59-A6C34878D82A}">
                    <a16:rowId xmlns:a16="http://schemas.microsoft.com/office/drawing/2014/main" val="298036408"/>
                  </a:ext>
                </a:extLst>
              </a:tr>
            </a:tbl>
          </a:graphicData>
        </a:graphic>
      </p:graphicFrame>
      <p:pic>
        <p:nvPicPr>
          <p:cNvPr id="6" name="Picture 5">
            <a:extLst>
              <a:ext uri="{FF2B5EF4-FFF2-40B4-BE49-F238E27FC236}">
                <a16:creationId xmlns:a16="http://schemas.microsoft.com/office/drawing/2014/main" id="{94260592-013B-C441-9E59-3C94B370532C}"/>
              </a:ext>
            </a:extLst>
          </p:cNvPr>
          <p:cNvPicPr>
            <a:picLocks noChangeAspect="1"/>
          </p:cNvPicPr>
          <p:nvPr/>
        </p:nvPicPr>
        <p:blipFill>
          <a:blip r:embed="rId3"/>
          <a:stretch>
            <a:fillRect/>
          </a:stretch>
        </p:blipFill>
        <p:spPr>
          <a:xfrm>
            <a:off x="185591" y="0"/>
            <a:ext cx="1206387" cy="490030"/>
          </a:xfrm>
          <a:prstGeom prst="rect">
            <a:avLst/>
          </a:prstGeom>
        </p:spPr>
      </p:pic>
      <p:pic>
        <p:nvPicPr>
          <p:cNvPr id="7" name="Picture 6">
            <a:extLst>
              <a:ext uri="{FF2B5EF4-FFF2-40B4-BE49-F238E27FC236}">
                <a16:creationId xmlns:a16="http://schemas.microsoft.com/office/drawing/2014/main" id="{261034A0-3E04-1A4E-B7F0-E9E8CAA6CB03}"/>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35115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1: Gestió controlada de l’aigua i millora dels recursos marins (2/2)</a:t>
            </a:r>
          </a:p>
          <a:p>
            <a:endParaRPr lang="ca-ES" dirty="0">
              <a:solidFill>
                <a:schemeClr val="accent1"/>
              </a:solidFill>
            </a:endParaRPr>
          </a:p>
        </p:txBody>
      </p:sp>
      <p:pic>
        <p:nvPicPr>
          <p:cNvPr id="8" name="Picture 7" descr="Timeline&#10;&#10;Description automatically generated">
            <a:extLst>
              <a:ext uri="{FF2B5EF4-FFF2-40B4-BE49-F238E27FC236}">
                <a16:creationId xmlns:a16="http://schemas.microsoft.com/office/drawing/2014/main" id="{52673C4C-01B7-A14B-83C8-4510C8BD9508}"/>
              </a:ext>
            </a:extLst>
          </p:cNvPr>
          <p:cNvPicPr>
            <a:picLocks noChangeAspect="1"/>
          </p:cNvPicPr>
          <p:nvPr/>
        </p:nvPicPr>
        <p:blipFill rotWithShape="1">
          <a:blip r:embed="rId2"/>
          <a:srcRect l="6273" t="17548" r="75540" b="59939"/>
          <a:stretch/>
        </p:blipFill>
        <p:spPr>
          <a:xfrm>
            <a:off x="0" y="799571"/>
            <a:ext cx="651089" cy="622801"/>
          </a:xfrm>
          <a:prstGeom prst="rect">
            <a:avLst/>
          </a:prstGeom>
        </p:spPr>
      </p:pic>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1650394908"/>
              </p:ext>
            </p:extLst>
          </p:nvPr>
        </p:nvGraphicFramePr>
        <p:xfrm>
          <a:off x="218941" y="1548313"/>
          <a:ext cx="8706118" cy="3542863"/>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759908">
                <a:tc>
                  <a:txBody>
                    <a:bodyPr/>
                    <a:lstStyle/>
                    <a:p>
                      <a:r>
                        <a:rPr lang="ca-ES" sz="900" b="1" noProof="0">
                          <a:effectLst/>
                        </a:rPr>
                        <a:t>Objectius estratègics</a:t>
                      </a:r>
                      <a:endParaRPr lang="ca-ES" sz="9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144145" indent="-144145">
                        <a:spcBef>
                          <a:spcPts val="200"/>
                        </a:spcBef>
                        <a:spcAft>
                          <a:spcPts val="200"/>
                        </a:spcAft>
                        <a:tabLst>
                          <a:tab pos="144145" algn="l"/>
                          <a:tab pos="457200" algn="l"/>
                        </a:tabLst>
                      </a:pPr>
                      <a:r>
                        <a:rPr lang="ca-ES" sz="900" kern="800" noProof="0" dirty="0">
                          <a:effectLst/>
                        </a:rPr>
                        <a:t>Ambició global: ser el punt de referència de solucions integrades (productes, serveis innovadors) que satisfacin les necessitats del cicle de l’aigua</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OE1: Augmentar el desenvolupament i el rendiment econòmic de l’ecosistema euroregional de l’aigua i promoure solucions integrades a nivell regional, nacional i internacional</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OE2: Millorar l'aparició de temes innovadors, l’intercanvi de projectes i la mobilització de fons nacionals i europeus per part d’actors euroregionals</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OE3: Desenvolupar i millorar l’adquisició, el processament i l’ús de dades d’observació a partir de dades de satèl·lit i mitjans i sensors in situ, per combinar millor el desenvolupament d’activitats marines i costaneres i la preservació del medi ambient</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OE4: </a:t>
                      </a:r>
                      <a:r>
                        <a:rPr lang="ca-ES" sz="900" dirty="0"/>
                        <a:t>identificar i posar a disposició àrees experimentals (per exemple: aerogeneradors marins flotants) i llocs de prova, tot estant atent al seu posicionament en un context més ampli</a:t>
                      </a:r>
                      <a:endParaRPr lang="ca-ES" sz="9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1743489503"/>
                  </a:ext>
                </a:extLst>
              </a:tr>
              <a:tr h="568835">
                <a:tc>
                  <a:txBody>
                    <a:bodyPr/>
                    <a:lstStyle/>
                    <a:p>
                      <a:r>
                        <a:rPr lang="ca-ES" sz="900" b="1" noProof="0" dirty="0">
                          <a:effectLst/>
                        </a:rPr>
                        <a:t>Connexions amb altres àmbits</a:t>
                      </a:r>
                      <a:endParaRPr lang="ca-ES" sz="9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Àmbit 2: E-salut: usos (sanejament i higiene)</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Àmbit 3: Agricultura i indústria alimentària : usos (irrigació)</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Àmbit 4 : Turisme : turisme costaner, usos (ús estacional de l’aigua)</a:t>
                      </a:r>
                      <a:endParaRPr lang="ca-ES" sz="9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2583667732"/>
                  </a:ext>
                </a:extLst>
              </a:tr>
              <a:tr h="1087394">
                <a:tc>
                  <a:txBody>
                    <a:bodyPr/>
                    <a:lstStyle/>
                    <a:p>
                      <a:r>
                        <a:rPr lang="ca-ES" sz="900" b="1" noProof="0" dirty="0">
                          <a:effectLst/>
                        </a:rPr>
                        <a:t>Primeres àrees d’especialització identificades</a:t>
                      </a:r>
                      <a:endParaRPr lang="ca-ES" sz="9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900" dirty="0"/>
                        <a:t>Desenvolupament de solucions integrades (productes innovadors, serveis) que satisfacin les necessitats del cicle de l’aigua</a:t>
                      </a:r>
                    </a:p>
                    <a:p>
                      <a:pPr marL="342900" lvl="0" indent="-342900">
                        <a:spcBef>
                          <a:spcPts val="200"/>
                        </a:spcBef>
                        <a:spcAft>
                          <a:spcPts val="200"/>
                        </a:spcAft>
                        <a:buClr>
                          <a:srgbClr val="C73C3A"/>
                        </a:buClr>
                        <a:buFont typeface="Symbol" pitchFamily="2" charset="2"/>
                        <a:buChar char=""/>
                        <a:tabLst>
                          <a:tab pos="144145" algn="l"/>
                        </a:tabLst>
                      </a:pPr>
                      <a:r>
                        <a:rPr lang="ca-ES" sz="900" dirty="0"/>
                        <a:t>Usos i riscos (perills d'inundació, sequera / escassetat d'aigua ...)</a:t>
                      </a:r>
                      <a:endParaRPr lang="ca-ES" sz="9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900" dirty="0"/>
                        <a:t>Desenvolupament de sensors in situ (riscos i oceanografia)</a:t>
                      </a:r>
                    </a:p>
                    <a:p>
                      <a:pPr marL="342900" lvl="0" indent="-342900">
                        <a:spcBef>
                          <a:spcPts val="200"/>
                        </a:spcBef>
                        <a:spcAft>
                          <a:spcPts val="200"/>
                        </a:spcAft>
                        <a:buClr>
                          <a:srgbClr val="C73C3A"/>
                        </a:buClr>
                        <a:buFont typeface="Symbol" pitchFamily="2" charset="2"/>
                        <a:buChar char=""/>
                        <a:tabLst>
                          <a:tab pos="144145" algn="l"/>
                        </a:tabLst>
                      </a:pPr>
                      <a:r>
                        <a:rPr lang="ca-ES" sz="900" dirty="0"/>
                        <a:t>Tecnologies de tractament d’aigües</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a:effectLst/>
                        </a:rPr>
                        <a:t>Aerogeneradors marins flotants</a:t>
                      </a:r>
                    </a:p>
                    <a:p>
                      <a:pPr marL="342900" lvl="0" indent="-342900">
                        <a:spcBef>
                          <a:spcPts val="200"/>
                        </a:spcBef>
                        <a:spcAft>
                          <a:spcPts val="200"/>
                        </a:spcAft>
                        <a:buClr>
                          <a:srgbClr val="C73C3A"/>
                        </a:buClr>
                        <a:buFont typeface="Symbol" pitchFamily="2" charset="2"/>
                        <a:buChar char=""/>
                        <a:tabLst>
                          <a:tab pos="144145" algn="l"/>
                        </a:tabLst>
                      </a:pPr>
                      <a:r>
                        <a:rPr lang="ca-ES" sz="900" kern="800" noProof="0" dirty="0" err="1">
                          <a:effectLst/>
                        </a:rPr>
                        <a:t>Biorecursos</a:t>
                      </a:r>
                      <a:r>
                        <a:rPr lang="ca-ES" sz="900" kern="800" noProof="0" dirty="0">
                          <a:effectLst/>
                        </a:rPr>
                        <a:t> i biotecnologies marines</a:t>
                      </a:r>
                      <a:endParaRPr lang="ca-ES" sz="9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3595209391"/>
                  </a:ext>
                </a:extLst>
              </a:tr>
            </a:tbl>
          </a:graphicData>
        </a:graphic>
      </p:graphicFrame>
      <p:pic>
        <p:nvPicPr>
          <p:cNvPr id="6" name="Picture 5">
            <a:extLst>
              <a:ext uri="{FF2B5EF4-FFF2-40B4-BE49-F238E27FC236}">
                <a16:creationId xmlns:a16="http://schemas.microsoft.com/office/drawing/2014/main" id="{DA993848-C5C6-D84A-9B24-B8C29CECB8E5}"/>
              </a:ext>
            </a:extLst>
          </p:cNvPr>
          <p:cNvPicPr>
            <a:picLocks noChangeAspect="1"/>
          </p:cNvPicPr>
          <p:nvPr/>
        </p:nvPicPr>
        <p:blipFill>
          <a:blip r:embed="rId3"/>
          <a:stretch>
            <a:fillRect/>
          </a:stretch>
        </p:blipFill>
        <p:spPr>
          <a:xfrm>
            <a:off x="185591" y="0"/>
            <a:ext cx="1206387" cy="490030"/>
          </a:xfrm>
          <a:prstGeom prst="rect">
            <a:avLst/>
          </a:prstGeom>
        </p:spPr>
      </p:pic>
      <p:pic>
        <p:nvPicPr>
          <p:cNvPr id="7" name="Picture 6">
            <a:extLst>
              <a:ext uri="{FF2B5EF4-FFF2-40B4-BE49-F238E27FC236}">
                <a16:creationId xmlns:a16="http://schemas.microsoft.com/office/drawing/2014/main" id="{446B524E-7B5B-AE4B-AD7A-30421EF35043}"/>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90542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7881-3A21-4594-B277-A0EDA66C3443}"/>
              </a:ext>
            </a:extLst>
          </p:cNvPr>
          <p:cNvSpPr>
            <a:spLocks noGrp="1"/>
          </p:cNvSpPr>
          <p:nvPr>
            <p:ph type="title"/>
          </p:nvPr>
        </p:nvSpPr>
        <p:spPr/>
        <p:txBody>
          <a:bodyPr/>
          <a:lstStyle/>
          <a:p>
            <a:r>
              <a:rPr lang="fr-FR" dirty="0"/>
              <a:t>Objectifs de l’atelier</a:t>
            </a:r>
          </a:p>
        </p:txBody>
      </p:sp>
      <p:sp>
        <p:nvSpPr>
          <p:cNvPr id="3" name="Espace réservé du contenu 2">
            <a:extLst>
              <a:ext uri="{FF2B5EF4-FFF2-40B4-BE49-F238E27FC236}">
                <a16:creationId xmlns:a16="http://schemas.microsoft.com/office/drawing/2014/main" id="{30557C88-74A9-4380-BCF0-98F468057BD4}"/>
              </a:ext>
            </a:extLst>
          </p:cNvPr>
          <p:cNvSpPr>
            <a:spLocks noGrp="1"/>
          </p:cNvSpPr>
          <p:nvPr>
            <p:ph idx="1"/>
          </p:nvPr>
        </p:nvSpPr>
        <p:spPr>
          <a:xfrm>
            <a:off x="628651" y="1572126"/>
            <a:ext cx="4725402" cy="2984576"/>
          </a:xfrm>
        </p:spPr>
        <p:txBody>
          <a:bodyPr>
            <a:normAutofit/>
          </a:bodyPr>
          <a:lstStyle/>
          <a:p>
            <a:pPr marL="1028648" lvl="3" indent="0">
              <a:buNone/>
            </a:pPr>
            <a:endParaRPr lang="fr-FR" dirty="0"/>
          </a:p>
          <a:p>
            <a:r>
              <a:rPr lang="fr-FR" dirty="0"/>
              <a:t>Présenter les conclusions et principales recommandations pour la S3 2021-2027</a:t>
            </a:r>
          </a:p>
          <a:p>
            <a:pPr lvl="1"/>
            <a:endParaRPr lang="fr-FR" dirty="0"/>
          </a:p>
          <a:p>
            <a:r>
              <a:rPr lang="fr-FR" dirty="0"/>
              <a:t>Sur la base des premières recommandations, travailler collectivement à la construction de la future S3 2021-2027</a:t>
            </a:r>
          </a:p>
        </p:txBody>
      </p:sp>
      <p:sp>
        <p:nvSpPr>
          <p:cNvPr id="4" name="Espace réservé du numéro de diapositive 3">
            <a:extLst>
              <a:ext uri="{FF2B5EF4-FFF2-40B4-BE49-F238E27FC236}">
                <a16:creationId xmlns:a16="http://schemas.microsoft.com/office/drawing/2014/main" id="{878C9109-AC43-49F6-8AB7-BF7BCAF09685}"/>
              </a:ext>
            </a:extLst>
          </p:cNvPr>
          <p:cNvSpPr>
            <a:spLocks noGrp="1"/>
          </p:cNvSpPr>
          <p:nvPr>
            <p:ph type="sldNum" sz="quarter" idx="10"/>
          </p:nvPr>
        </p:nvSpPr>
        <p:spPr/>
        <p:txBody>
          <a:bodyPr/>
          <a:lstStyle/>
          <a:p>
            <a:fld id="{948D080D-74FF-BC4B-95C4-BC8324BDFCBF}" type="slidenum">
              <a:rPr lang="en-US" smtClean="0"/>
              <a:pPr/>
              <a:t>2</a:t>
            </a:fld>
            <a:endParaRPr lang="en-US"/>
          </a:p>
        </p:txBody>
      </p:sp>
      <p:sp>
        <p:nvSpPr>
          <p:cNvPr id="5" name="Rectangle 4">
            <a:extLst>
              <a:ext uri="{FF2B5EF4-FFF2-40B4-BE49-F238E27FC236}">
                <a16:creationId xmlns:a16="http://schemas.microsoft.com/office/drawing/2014/main" id="{03AD3C5B-4FEC-42D6-AAAB-2E6E79A563C7}"/>
              </a:ext>
            </a:extLst>
          </p:cNvPr>
          <p:cNvSpPr/>
          <p:nvPr/>
        </p:nvSpPr>
        <p:spPr bwMode="auto">
          <a:xfrm>
            <a:off x="5269832" y="1047579"/>
            <a:ext cx="3874168" cy="350912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a:cs typeface="Arial" panose="020B0604020202020204" pitchFamily="34" charset="0"/>
              </a:rPr>
              <a:t>Objectius del taller :</a:t>
            </a:r>
          </a:p>
          <a:p>
            <a:pPr marL="0" marR="0" indent="0" algn="l" defTabSz="914400" rtl="0" eaLnBrk="0" fontAlgn="base" latinLnBrk="0" hangingPunct="0">
              <a:lnSpc>
                <a:spcPct val="100000"/>
              </a:lnSpc>
              <a:spcBef>
                <a:spcPct val="0"/>
              </a:spcBef>
              <a:spcAft>
                <a:spcPct val="0"/>
              </a:spcAft>
              <a:buClrTx/>
              <a:buSzTx/>
              <a:buFontTx/>
              <a:buNone/>
              <a:tabLst/>
            </a:pPr>
            <a:endParaRPr lang="ca-ES" sz="2000" dirty="0">
              <a:cs typeface="Arial" panose="020B0604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ca-ES" sz="2000" dirty="0">
                <a:cs typeface="Arial" panose="020B0604020202020204" pitchFamily="34" charset="0"/>
              </a:rPr>
              <a:t>Presentar les conclusions i recomanacions principals per a RIS3 2021-2027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ca-ES" sz="2000" dirty="0">
              <a:cs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ca-ES" sz="2000" dirty="0">
                <a:cs typeface="Arial" panose="020B0604020202020204" pitchFamily="34" charset="0"/>
              </a:rPr>
              <a:t>Sobre la base de les primeres recomanacions, treballar col</a:t>
            </a:r>
            <a:r>
              <a:rPr lang="ca-ES" sz="2000" dirty="0"/>
              <a:t>·</a:t>
            </a:r>
            <a:r>
              <a:rPr lang="ca-ES" sz="2000" dirty="0">
                <a:cs typeface="Arial" panose="020B0604020202020204" pitchFamily="34" charset="0"/>
              </a:rPr>
              <a:t>lectivament en la construcció del futur RIS3 2021-2027</a:t>
            </a:r>
          </a:p>
          <a:p>
            <a:pPr marL="285750" indent="-285750">
              <a:buFont typeface="Arial" panose="020B0604020202020204" pitchFamily="34" charset="0"/>
              <a:buChar char="•"/>
            </a:pPr>
            <a:endParaRPr kumimoji="0" lang="ca-ES" sz="2000" i="0" u="none" strike="noStrike" cap="none" normalizeH="0" baseline="0" dirty="0">
              <a:ln>
                <a:noFill/>
              </a:ln>
              <a:effectLst/>
              <a:cs typeface="Arial" panose="020B0604020202020204" pitchFamily="34" charset="0"/>
            </a:endParaRPr>
          </a:p>
          <a:p>
            <a:endParaRPr kumimoji="0" lang="ca-ES" sz="2000" i="0" u="none" strike="noStrike" cap="none" normalizeH="0" baseline="0" dirty="0">
              <a:ln>
                <a:noFill/>
              </a:ln>
              <a:effectLst/>
              <a:cs typeface="Arial" panose="020B0604020202020204" pitchFamily="34" charset="0"/>
            </a:endParaRPr>
          </a:p>
        </p:txBody>
      </p:sp>
      <p:pic>
        <p:nvPicPr>
          <p:cNvPr id="1026" name="Picture 2" descr="Icône Objectif - Téléchargement gratuit en PNG et vecteurs">
            <a:extLst>
              <a:ext uri="{FF2B5EF4-FFF2-40B4-BE49-F238E27FC236}">
                <a16:creationId xmlns:a16="http://schemas.microsoft.com/office/drawing/2014/main" id="{FD32524A-0817-F744-93D3-5FF74119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511" y="730168"/>
            <a:ext cx="842723" cy="842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EB549E-3088-DC4A-8931-A3C5A0276D39}"/>
              </a:ext>
            </a:extLst>
          </p:cNvPr>
          <p:cNvPicPr>
            <a:picLocks noChangeAspect="1"/>
          </p:cNvPicPr>
          <p:nvPr/>
        </p:nvPicPr>
        <p:blipFill>
          <a:blip r:embed="rId4"/>
          <a:stretch>
            <a:fillRect/>
          </a:stretch>
        </p:blipFill>
        <p:spPr>
          <a:xfrm>
            <a:off x="185591" y="0"/>
            <a:ext cx="1206387" cy="490030"/>
          </a:xfrm>
          <a:prstGeom prst="rect">
            <a:avLst/>
          </a:prstGeom>
        </p:spPr>
      </p:pic>
      <p:pic>
        <p:nvPicPr>
          <p:cNvPr id="10" name="Picture 9">
            <a:extLst>
              <a:ext uri="{FF2B5EF4-FFF2-40B4-BE49-F238E27FC236}">
                <a16:creationId xmlns:a16="http://schemas.microsoft.com/office/drawing/2014/main" id="{0CD1619F-8CA1-CF4B-984A-298067AD616C}"/>
              </a:ext>
            </a:extLst>
          </p:cNvPr>
          <p:cNvPicPr>
            <a:picLocks noChangeAspect="1"/>
          </p:cNvPicPr>
          <p:nvPr/>
        </p:nvPicPr>
        <p:blipFill>
          <a:blip r:embed="rId5"/>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80133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002EE-1A03-BB4F-BB61-1DA46F40E562}"/>
              </a:ext>
            </a:extLst>
          </p:cNvPr>
          <p:cNvSpPr>
            <a:spLocks noGrp="1"/>
          </p:cNvSpPr>
          <p:nvPr>
            <p:ph type="sldNum" sz="quarter" idx="12"/>
          </p:nvPr>
        </p:nvSpPr>
        <p:spPr/>
        <p:txBody>
          <a:bodyPr/>
          <a:lstStyle/>
          <a:p>
            <a:fld id="{AC408851-99D8-9A44-B83F-995A95EE6BF9}" type="slidenum">
              <a:rPr lang="fr-FR" smtClean="0"/>
              <a:t>20</a:t>
            </a:fld>
            <a:endParaRPr lang="fr-FR"/>
          </a:p>
        </p:txBody>
      </p:sp>
      <p:pic>
        <p:nvPicPr>
          <p:cNvPr id="1028" name="Picture 4" descr="Conversation icon - multimedia, speech bubble, speech, chat,  communications, conversation, dialogue, chat box, chat bubble | Box icon,  Cute doodles, Iphone icon">
            <a:extLst>
              <a:ext uri="{FF2B5EF4-FFF2-40B4-BE49-F238E27FC236}">
                <a16:creationId xmlns:a16="http://schemas.microsoft.com/office/drawing/2014/main" id="{D086513F-E47A-6346-9B56-E7E35905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530" y="2260351"/>
            <a:ext cx="2126940" cy="212694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3">
            <a:extLst>
              <a:ext uri="{FF2B5EF4-FFF2-40B4-BE49-F238E27FC236}">
                <a16:creationId xmlns:a16="http://schemas.microsoft.com/office/drawing/2014/main" id="{B882D9F2-6548-F14E-9C15-120309AB9E98}"/>
              </a:ext>
            </a:extLst>
          </p:cNvPr>
          <p:cNvSpPr txBox="1">
            <a:spLocks/>
          </p:cNvSpPr>
          <p:nvPr/>
        </p:nvSpPr>
        <p:spPr>
          <a:xfrm>
            <a:off x="1826183" y="1637551"/>
            <a:ext cx="5491634" cy="622800"/>
          </a:xfrm>
          <a:prstGeom prst="rect">
            <a:avLst/>
          </a:prstGeom>
        </p:spPr>
        <p:txBody>
          <a:bodyPr>
            <a:normAutofit/>
          </a:bodyPr>
          <a:lstStyle>
            <a:lvl1pPr marL="342891" marR="0" indent="-342891" algn="l" defTabSz="685766" rtl="0" eaLnBrk="1" fontAlgn="auto" latinLnBrk="0" hangingPunct="1">
              <a:lnSpc>
                <a:spcPct val="90000"/>
              </a:lnSpc>
              <a:spcBef>
                <a:spcPts val="751"/>
              </a:spcBef>
              <a:spcAft>
                <a:spcPts val="0"/>
              </a:spcAft>
              <a:buClrTx/>
              <a:buSzTx/>
              <a:buFontTx/>
              <a:buBlip>
                <a:blip r:embed="rId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b="1" dirty="0"/>
              <a:t>Temps d’échange / </a:t>
            </a:r>
            <a:r>
              <a:rPr lang="ca-ES" b="1" dirty="0">
                <a:solidFill>
                  <a:schemeClr val="accent2">
                    <a:lumMod val="75000"/>
                  </a:schemeClr>
                </a:solidFill>
              </a:rPr>
              <a:t>Temps d’intercanvi </a:t>
            </a:r>
          </a:p>
          <a:p>
            <a:endParaRPr lang="fr-FR" dirty="0">
              <a:solidFill>
                <a:schemeClr val="accent1"/>
              </a:solidFill>
            </a:endParaRPr>
          </a:p>
        </p:txBody>
      </p:sp>
      <p:pic>
        <p:nvPicPr>
          <p:cNvPr id="7" name="Picture 6">
            <a:extLst>
              <a:ext uri="{FF2B5EF4-FFF2-40B4-BE49-F238E27FC236}">
                <a16:creationId xmlns:a16="http://schemas.microsoft.com/office/drawing/2014/main" id="{137688DE-D237-134C-9010-58F417A52E52}"/>
              </a:ext>
            </a:extLst>
          </p:cNvPr>
          <p:cNvPicPr>
            <a:picLocks noChangeAspect="1"/>
          </p:cNvPicPr>
          <p:nvPr/>
        </p:nvPicPr>
        <p:blipFill>
          <a:blip r:embed="rId5"/>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37C998C7-208C-964B-99CC-DEB739E42D68}"/>
              </a:ext>
            </a:extLst>
          </p:cNvPr>
          <p:cNvPicPr>
            <a:picLocks noChangeAspect="1"/>
          </p:cNvPicPr>
          <p:nvPr/>
        </p:nvPicPr>
        <p:blipFill>
          <a:blip r:embed="rId6"/>
          <a:stretch>
            <a:fillRect/>
          </a:stretch>
        </p:blipFill>
        <p:spPr>
          <a:xfrm>
            <a:off x="7778344" y="101600"/>
            <a:ext cx="431864" cy="357404"/>
          </a:xfrm>
          <a:prstGeom prst="rect">
            <a:avLst/>
          </a:prstGeom>
        </p:spPr>
      </p:pic>
    </p:spTree>
    <p:extLst>
      <p:ext uri="{BB962C8B-B14F-4D97-AF65-F5344CB8AC3E}">
        <p14:creationId xmlns:p14="http://schemas.microsoft.com/office/powerpoint/2010/main" val="407966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2 : E-santé au service d’une population vieillissante (1/2)</a:t>
            </a:r>
          </a:p>
          <a:p>
            <a:endParaRPr lang="fr-FR"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187878558"/>
              </p:ext>
            </p:extLst>
          </p:nvPr>
        </p:nvGraphicFramePr>
        <p:xfrm>
          <a:off x="334849" y="1811858"/>
          <a:ext cx="8474299" cy="2734384"/>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802550">
                <a:tc>
                  <a:txBody>
                    <a:bodyPr/>
                    <a:lstStyle/>
                    <a:p>
                      <a:pPr algn="l">
                        <a:lnSpc>
                          <a:spcPct val="107000"/>
                        </a:lnSpc>
                        <a:spcAft>
                          <a:spcPts val="600"/>
                        </a:spcAft>
                      </a:pPr>
                      <a:r>
                        <a:rPr lang="fr-FR" sz="1000" b="1" dirty="0">
                          <a:effectLst/>
                          <a:latin typeface="+mn-lt"/>
                        </a:rPr>
                        <a:t>Périmètre du Domaine</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Diagnostic / thérapie ciblée et innovante </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Intégration des technologies numériques</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Structuration de la filière </a:t>
                      </a:r>
                      <a:r>
                        <a:rPr lang="fr-FR" sz="1000" kern="1200" spc="150" dirty="0" err="1">
                          <a:solidFill>
                            <a:schemeClr val="tx1"/>
                          </a:solidFill>
                          <a:effectLst/>
                          <a:latin typeface="+mn-lt"/>
                          <a:ea typeface="+mn-ea"/>
                          <a:cs typeface="+mn-cs"/>
                        </a:rPr>
                        <a:t>silver</a:t>
                      </a:r>
                      <a:r>
                        <a:rPr lang="fr-FR" sz="1000" kern="1200" spc="150" dirty="0">
                          <a:solidFill>
                            <a:schemeClr val="tx1"/>
                          </a:solidFill>
                          <a:effectLst/>
                          <a:latin typeface="+mn-lt"/>
                          <a:ea typeface="+mn-ea"/>
                          <a:cs typeface="+mn-cs"/>
                        </a:rPr>
                        <a:t> économie</a:t>
                      </a:r>
                      <a:r>
                        <a:rPr lang="en-GB" sz="1000" kern="1200" spc="150" dirty="0">
                          <a:solidFill>
                            <a:schemeClr val="tx1"/>
                          </a:solidFill>
                          <a:effectLst/>
                          <a:latin typeface="+mn-lt"/>
                          <a:ea typeface="+mn-ea"/>
                          <a:cs typeface="+mn-cs"/>
                        </a:rPr>
                        <a:t> </a:t>
                      </a:r>
                    </a:p>
                  </a:txBody>
                  <a:tcPr marL="49703" marR="49703" marT="0" marB="0"/>
                </a:tc>
                <a:extLst>
                  <a:ext uri="{0D108BD9-81ED-4DB2-BD59-A6C34878D82A}">
                    <a16:rowId xmlns:a16="http://schemas.microsoft.com/office/drawing/2014/main" val="2259318859"/>
                  </a:ext>
                </a:extLst>
              </a:tr>
              <a:tr h="1931834">
                <a:tc>
                  <a:txBody>
                    <a:bodyPr/>
                    <a:lstStyle/>
                    <a:p>
                      <a:pPr algn="l">
                        <a:lnSpc>
                          <a:spcPct val="107000"/>
                        </a:lnSpc>
                        <a:spcAft>
                          <a:spcPts val="600"/>
                        </a:spcAft>
                      </a:pPr>
                      <a:r>
                        <a:rPr lang="fr-FR" sz="1000" b="1" dirty="0">
                          <a:effectLst/>
                          <a:latin typeface="+mn-lt"/>
                        </a:rPr>
                        <a:t>Enjeux du Domaine pour la S3 2021/2027 </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Favoriser les collaborations, l’accès au financement des phases amont, et le transfert de technologies</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Sur la </a:t>
                      </a:r>
                      <a:r>
                        <a:rPr lang="fr-FR" sz="1000" kern="1200" spc="150" dirty="0" err="1">
                          <a:solidFill>
                            <a:schemeClr val="tx1"/>
                          </a:solidFill>
                          <a:effectLst/>
                          <a:latin typeface="+mn-lt"/>
                          <a:ea typeface="+mn-ea"/>
                          <a:cs typeface="+mn-cs"/>
                        </a:rPr>
                        <a:t>silver</a:t>
                      </a:r>
                      <a:r>
                        <a:rPr lang="fr-FR" sz="1000" kern="1200" spc="150" dirty="0">
                          <a:solidFill>
                            <a:schemeClr val="tx1"/>
                          </a:solidFill>
                          <a:effectLst/>
                          <a:latin typeface="+mn-lt"/>
                          <a:ea typeface="+mn-ea"/>
                          <a:cs typeface="+mn-cs"/>
                        </a:rPr>
                        <a:t> économie : favoriser les arrivées sur le marché</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Former / aider les consortiums à aller vers de gros projets européens</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Agir sur la structuration et fonctionnement des filières (ex : biothérapies, </a:t>
                      </a:r>
                      <a:r>
                        <a:rPr lang="fr-FR" sz="1000" kern="1200" spc="150" dirty="0" err="1">
                          <a:solidFill>
                            <a:schemeClr val="tx1"/>
                          </a:solidFill>
                          <a:effectLst/>
                          <a:latin typeface="+mn-lt"/>
                          <a:ea typeface="+mn-ea"/>
                          <a:cs typeface="+mn-cs"/>
                        </a:rPr>
                        <a:t>bioproduction</a:t>
                      </a:r>
                      <a:r>
                        <a:rPr lang="fr-FR" sz="1000" kern="1200" spc="150" dirty="0">
                          <a:solidFill>
                            <a:schemeClr val="tx1"/>
                          </a:solidFill>
                          <a:effectLst/>
                          <a:latin typeface="+mn-lt"/>
                          <a:ea typeface="+mn-ea"/>
                          <a:cs typeface="+mn-cs"/>
                        </a:rPr>
                        <a:t>)</a:t>
                      </a:r>
                      <a:endParaRPr lang="en-GB" sz="1000" kern="1200" spc="150" dirty="0">
                        <a:solidFill>
                          <a:schemeClr val="tx1"/>
                        </a:solidFill>
                        <a:effectLst/>
                        <a:latin typeface="+mn-lt"/>
                        <a:ea typeface="+mn-ea"/>
                        <a:cs typeface="+mn-cs"/>
                      </a:endParaRPr>
                    </a:p>
                    <a:p>
                      <a:pPr marL="342900" lvl="0" indent="-342900" algn="just" defTabSz="685766" rtl="0" eaLnBrk="1" latinLnBrk="0" hangingPunct="1">
                        <a:lnSpc>
                          <a:spcPct val="107000"/>
                        </a:lnSpc>
                        <a:spcAft>
                          <a:spcPts val="400"/>
                        </a:spcAft>
                        <a:buClr>
                          <a:srgbClr val="C73C3A"/>
                        </a:buClr>
                        <a:buFont typeface="Symbol" pitchFamily="2" charset="2"/>
                        <a:buChar char=""/>
                      </a:pPr>
                      <a:r>
                        <a:rPr lang="fr-FR" sz="1000" kern="1200" spc="150" dirty="0">
                          <a:solidFill>
                            <a:schemeClr val="tx1"/>
                          </a:solidFill>
                          <a:effectLst/>
                          <a:latin typeface="+mn-lt"/>
                          <a:ea typeface="+mn-ea"/>
                          <a:cs typeface="+mn-cs"/>
                        </a:rPr>
                        <a:t>Réussir une transition numérique sécurisée et responsable (acquisition de données, miniaturisation des capteurs, données numériques, stockage données santé…)</a:t>
                      </a:r>
                      <a:r>
                        <a:rPr lang="en-GB" sz="1000" kern="1200" spc="150" dirty="0">
                          <a:solidFill>
                            <a:schemeClr val="tx1"/>
                          </a:solidFill>
                          <a:effectLst/>
                          <a:latin typeface="+mn-lt"/>
                          <a:ea typeface="+mn-ea"/>
                          <a:cs typeface="+mn-cs"/>
                        </a:rPr>
                        <a:t> </a:t>
                      </a:r>
                    </a:p>
                  </a:txBody>
                  <a:tcPr marL="49703" marR="49703" marT="0" marB="0"/>
                </a:tc>
                <a:extLst>
                  <a:ext uri="{0D108BD9-81ED-4DB2-BD59-A6C34878D82A}">
                    <a16:rowId xmlns:a16="http://schemas.microsoft.com/office/drawing/2014/main" val="298036408"/>
                  </a:ext>
                </a:extLst>
              </a:tr>
            </a:tbl>
          </a:graphicData>
        </a:graphic>
      </p:graphicFrame>
      <p:pic>
        <p:nvPicPr>
          <p:cNvPr id="3" name="Picture 2" descr="Timeline&#10;&#10;Description automatically generated">
            <a:extLst>
              <a:ext uri="{FF2B5EF4-FFF2-40B4-BE49-F238E27FC236}">
                <a16:creationId xmlns:a16="http://schemas.microsoft.com/office/drawing/2014/main" id="{3D1084B9-A9FB-4B4F-899A-D09CF9B22782}"/>
              </a:ext>
            </a:extLst>
          </p:cNvPr>
          <p:cNvPicPr>
            <a:picLocks noChangeAspect="1"/>
          </p:cNvPicPr>
          <p:nvPr/>
        </p:nvPicPr>
        <p:blipFill rotWithShape="1">
          <a:blip r:embed="rId2"/>
          <a:srcRect l="30071" t="17994" r="52128" b="59687"/>
          <a:stretch/>
        </p:blipFill>
        <p:spPr>
          <a:xfrm>
            <a:off x="9305" y="825329"/>
            <a:ext cx="651089" cy="630829"/>
          </a:xfrm>
          <a:prstGeom prst="rect">
            <a:avLst/>
          </a:prstGeom>
        </p:spPr>
      </p:pic>
      <p:pic>
        <p:nvPicPr>
          <p:cNvPr id="6" name="Picture 5">
            <a:extLst>
              <a:ext uri="{FF2B5EF4-FFF2-40B4-BE49-F238E27FC236}">
                <a16:creationId xmlns:a16="http://schemas.microsoft.com/office/drawing/2014/main" id="{32853CF4-D1D2-EB45-8076-E5966108E958}"/>
              </a:ext>
            </a:extLst>
          </p:cNvPr>
          <p:cNvPicPr>
            <a:picLocks noChangeAspect="1"/>
          </p:cNvPicPr>
          <p:nvPr/>
        </p:nvPicPr>
        <p:blipFill>
          <a:blip r:embed="rId3"/>
          <a:stretch>
            <a:fillRect/>
          </a:stretch>
        </p:blipFill>
        <p:spPr>
          <a:xfrm>
            <a:off x="185591" y="0"/>
            <a:ext cx="1206387" cy="490030"/>
          </a:xfrm>
          <a:prstGeom prst="rect">
            <a:avLst/>
          </a:prstGeom>
        </p:spPr>
      </p:pic>
      <p:pic>
        <p:nvPicPr>
          <p:cNvPr id="7" name="Picture 6">
            <a:extLst>
              <a:ext uri="{FF2B5EF4-FFF2-40B4-BE49-F238E27FC236}">
                <a16:creationId xmlns:a16="http://schemas.microsoft.com/office/drawing/2014/main" id="{E97B4CC3-81F3-7141-BB31-6586A25E7550}"/>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50293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2 : E-santé au service d’une population vieillissante (2/2)</a:t>
            </a:r>
          </a:p>
          <a:p>
            <a:endParaRPr lang="fr-FR"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3904430576"/>
              </p:ext>
            </p:extLst>
          </p:nvPr>
        </p:nvGraphicFramePr>
        <p:xfrm>
          <a:off x="218941" y="1648497"/>
          <a:ext cx="8706118" cy="3166432"/>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336555">
                <a:tc>
                  <a:txBody>
                    <a:bodyPr/>
                    <a:lstStyle/>
                    <a:p>
                      <a:r>
                        <a:rPr lang="fr-FR" sz="1000" b="1" dirty="0">
                          <a:effectLst/>
                        </a:rPr>
                        <a:t>Objectifs stratégiques</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r>
                        <a:rPr lang="fr-FR" sz="1000" kern="1200" dirty="0">
                          <a:solidFill>
                            <a:schemeClr val="tx1"/>
                          </a:solidFill>
                          <a:effectLst/>
                          <a:latin typeface="+mn-lt"/>
                          <a:ea typeface="+mn-ea"/>
                          <a:cs typeface="+mn-cs"/>
                        </a:rPr>
                        <a:t>Ambition globale : Réussir une transition numérique sécurisée et responsable et favoriser le développement de la </a:t>
                      </a:r>
                      <a:r>
                        <a:rPr lang="fr-FR" sz="1000" kern="1200" dirty="0" err="1">
                          <a:solidFill>
                            <a:schemeClr val="tx1"/>
                          </a:solidFill>
                          <a:effectLst/>
                          <a:latin typeface="+mn-lt"/>
                          <a:ea typeface="+mn-ea"/>
                          <a:cs typeface="+mn-cs"/>
                        </a:rPr>
                        <a:t>silver</a:t>
                      </a:r>
                      <a:r>
                        <a:rPr lang="fr-FR" sz="1000" kern="1200" dirty="0">
                          <a:solidFill>
                            <a:schemeClr val="tx1"/>
                          </a:solidFill>
                          <a:effectLst/>
                          <a:latin typeface="+mn-lt"/>
                          <a:ea typeface="+mn-ea"/>
                          <a:cs typeface="+mn-cs"/>
                        </a:rPr>
                        <a:t> économie</a:t>
                      </a:r>
                      <a:endParaRPr lang="en-GB" sz="1000" kern="12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OS1 : Développer les outils numériques pour la santé (téléconsultations, télémédecine…)</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OS2 : Développer et améliorer l’acquisition, le traitement et l’exploitation des données et des études cliniques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OS3 : Mettre en réseau et structurer la filière </a:t>
                      </a:r>
                      <a:r>
                        <a:rPr lang="fr-FR" sz="1000" kern="800" dirty="0" err="1">
                          <a:solidFill>
                            <a:schemeClr val="tx1"/>
                          </a:solidFill>
                          <a:effectLst/>
                          <a:latin typeface="+mn-lt"/>
                          <a:ea typeface="+mn-ea"/>
                          <a:cs typeface="+mn-cs"/>
                        </a:rPr>
                        <a:t>silver</a:t>
                      </a:r>
                      <a:r>
                        <a:rPr lang="fr-FR" sz="1000" kern="800" dirty="0">
                          <a:solidFill>
                            <a:schemeClr val="tx1"/>
                          </a:solidFill>
                          <a:effectLst/>
                          <a:latin typeface="+mn-lt"/>
                          <a:ea typeface="+mn-ea"/>
                          <a:cs typeface="+mn-cs"/>
                        </a:rPr>
                        <a:t> économie</a:t>
                      </a:r>
                      <a:r>
                        <a:rPr lang="en-GB" sz="1000" kern="800" dirty="0">
                          <a:solidFill>
                            <a:schemeClr val="tx1"/>
                          </a:solidFill>
                          <a:effectLst/>
                          <a:latin typeface="+mn-lt"/>
                          <a:ea typeface="+mn-ea"/>
                          <a:cs typeface="+mn-cs"/>
                        </a:rPr>
                        <a:t> </a:t>
                      </a:r>
                    </a:p>
                  </a:txBody>
                  <a:tcPr marL="34793" marR="34793" marT="0" marB="0"/>
                </a:tc>
                <a:extLst>
                  <a:ext uri="{0D108BD9-81ED-4DB2-BD59-A6C34878D82A}">
                    <a16:rowId xmlns:a16="http://schemas.microsoft.com/office/drawing/2014/main" val="1743489503"/>
                  </a:ext>
                </a:extLst>
              </a:tr>
              <a:tr h="742483">
                <a:tc>
                  <a:txBody>
                    <a:bodyPr/>
                    <a:lstStyle/>
                    <a:p>
                      <a:r>
                        <a:rPr lang="fr-FR" sz="1000" b="1" dirty="0">
                          <a:effectLst/>
                        </a:rPr>
                        <a:t>Connexions avec les autres Domaines</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1 : Eau : usages de l’eau (assainissement et hygiène, pollutions et problématique des intrants)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3 : Agriculture et agro-alimentaire : productions agroalimentaires territorialisées, nutrition</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4 : Tourisme : tourisme de bien-être</a:t>
                      </a:r>
                      <a:r>
                        <a:rPr lang="en-GB" sz="1000" kern="800" dirty="0">
                          <a:solidFill>
                            <a:schemeClr val="tx1"/>
                          </a:solidFill>
                          <a:effectLst/>
                          <a:latin typeface="+mn-lt"/>
                          <a:ea typeface="+mn-ea"/>
                          <a:cs typeface="+mn-cs"/>
                        </a:rPr>
                        <a:t> </a:t>
                      </a:r>
                    </a:p>
                  </a:txBody>
                  <a:tcPr marL="34793" marR="34793" marT="0" marB="0"/>
                </a:tc>
                <a:extLst>
                  <a:ext uri="{0D108BD9-81ED-4DB2-BD59-A6C34878D82A}">
                    <a16:rowId xmlns:a16="http://schemas.microsoft.com/office/drawing/2014/main" val="2583667732"/>
                  </a:ext>
                </a:extLst>
              </a:tr>
              <a:tr h="1087394">
                <a:tc>
                  <a:txBody>
                    <a:bodyPr/>
                    <a:lstStyle/>
                    <a:p>
                      <a:r>
                        <a:rPr lang="fr-FR" sz="1000" b="1" dirty="0">
                          <a:effectLst/>
                        </a:rPr>
                        <a:t>Premières pistes de spécialisation identifiées </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Développement de thérapies innovantes et ciblées – biothérapies / diagnostic</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Interventions numériques (téléconsultations, télémédecine), acquisition des données (accès aux données et aux études cliniques), intégration des outils numériques (intelligence artificielle, objets connectés…)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Vieillissement / </a:t>
                      </a:r>
                      <a:r>
                        <a:rPr lang="fr-FR" sz="1000" kern="800" dirty="0" err="1">
                          <a:solidFill>
                            <a:schemeClr val="tx1"/>
                          </a:solidFill>
                          <a:effectLst/>
                          <a:latin typeface="+mn-lt"/>
                          <a:ea typeface="+mn-ea"/>
                          <a:cs typeface="+mn-cs"/>
                        </a:rPr>
                        <a:t>silver</a:t>
                      </a:r>
                      <a:r>
                        <a:rPr lang="fr-FR" sz="1000" kern="800" dirty="0">
                          <a:solidFill>
                            <a:schemeClr val="tx1"/>
                          </a:solidFill>
                          <a:effectLst/>
                          <a:latin typeface="+mn-lt"/>
                          <a:ea typeface="+mn-ea"/>
                          <a:cs typeface="+mn-cs"/>
                        </a:rPr>
                        <a:t> économie</a:t>
                      </a:r>
                      <a:r>
                        <a:rPr lang="en-GB" sz="1000" kern="800" dirty="0">
                          <a:solidFill>
                            <a:schemeClr val="tx1"/>
                          </a:solidFill>
                          <a:effectLst/>
                          <a:latin typeface="+mn-lt"/>
                          <a:ea typeface="+mn-ea"/>
                          <a:cs typeface="+mn-cs"/>
                        </a:rPr>
                        <a:t> </a:t>
                      </a:r>
                    </a:p>
                  </a:txBody>
                  <a:tcPr marL="34793" marR="34793" marT="0" marB="0"/>
                </a:tc>
                <a:extLst>
                  <a:ext uri="{0D108BD9-81ED-4DB2-BD59-A6C34878D82A}">
                    <a16:rowId xmlns:a16="http://schemas.microsoft.com/office/drawing/2014/main" val="3595209391"/>
                  </a:ext>
                </a:extLst>
              </a:tr>
            </a:tbl>
          </a:graphicData>
        </a:graphic>
      </p:graphicFrame>
      <p:pic>
        <p:nvPicPr>
          <p:cNvPr id="5" name="Picture 4" descr="Timeline&#10;&#10;Description automatically generated">
            <a:extLst>
              <a:ext uri="{FF2B5EF4-FFF2-40B4-BE49-F238E27FC236}">
                <a16:creationId xmlns:a16="http://schemas.microsoft.com/office/drawing/2014/main" id="{1B8C4F0E-8F3D-3642-9A30-58413FC1B4DF}"/>
              </a:ext>
            </a:extLst>
          </p:cNvPr>
          <p:cNvPicPr>
            <a:picLocks noChangeAspect="1"/>
          </p:cNvPicPr>
          <p:nvPr/>
        </p:nvPicPr>
        <p:blipFill rotWithShape="1">
          <a:blip r:embed="rId2"/>
          <a:srcRect l="30071" t="17994" r="52128" b="59687"/>
          <a:stretch/>
        </p:blipFill>
        <p:spPr>
          <a:xfrm>
            <a:off x="9305" y="825329"/>
            <a:ext cx="651089" cy="630829"/>
          </a:xfrm>
          <a:prstGeom prst="rect">
            <a:avLst/>
          </a:prstGeom>
        </p:spPr>
      </p:pic>
      <p:pic>
        <p:nvPicPr>
          <p:cNvPr id="7" name="Picture 6">
            <a:extLst>
              <a:ext uri="{FF2B5EF4-FFF2-40B4-BE49-F238E27FC236}">
                <a16:creationId xmlns:a16="http://schemas.microsoft.com/office/drawing/2014/main" id="{D7CB6F27-7833-AE4C-BAC1-E05713E7B03D}"/>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275B74AE-8E49-CD4A-AFC5-63AFDD4D544A}"/>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84947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a:bodyPr>
          <a:lstStyle/>
          <a:p>
            <a:r>
              <a:rPr lang="ca-ES" dirty="0"/>
              <a:t>Àmbit 2: E-Salut al servei de la població envellida (1/2)</a:t>
            </a:r>
          </a:p>
          <a:p>
            <a:endParaRPr lang="ca-ES"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2633454965"/>
              </p:ext>
            </p:extLst>
          </p:nvPr>
        </p:nvGraphicFramePr>
        <p:xfrm>
          <a:off x="334850" y="1745244"/>
          <a:ext cx="8474299" cy="2983787"/>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229776">
                <a:tc>
                  <a:txBody>
                    <a:bodyPr/>
                    <a:lstStyle/>
                    <a:p>
                      <a:pPr algn="l">
                        <a:lnSpc>
                          <a:spcPct val="107000"/>
                        </a:lnSpc>
                        <a:spcAft>
                          <a:spcPts val="600"/>
                        </a:spcAft>
                      </a:pPr>
                      <a:r>
                        <a:rPr lang="ca-ES" sz="1000" b="1" noProof="0" dirty="0">
                          <a:effectLst/>
                          <a:latin typeface="+mn-lt"/>
                        </a:rPr>
                        <a:t>Abast</a:t>
                      </a:r>
                      <a:endParaRPr lang="ca-ES" sz="1000" b="1" noProof="0"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1000" dirty="0"/>
                        <a:t>Diagnòstic / teràpia dirigida i innovadora</a:t>
                      </a:r>
                    </a:p>
                    <a:p>
                      <a:pPr marL="342900" lvl="0" indent="-342900" algn="just">
                        <a:lnSpc>
                          <a:spcPct val="107000"/>
                        </a:lnSpc>
                        <a:spcAft>
                          <a:spcPts val="400"/>
                        </a:spcAft>
                        <a:buClr>
                          <a:srgbClr val="C73C3A"/>
                        </a:buClr>
                        <a:buFont typeface="Symbol" pitchFamily="2" charset="2"/>
                        <a:buChar char=""/>
                      </a:pPr>
                      <a:r>
                        <a:rPr lang="ca-ES" sz="1000" dirty="0"/>
                        <a:t>Integració de tecnologies digitals</a:t>
                      </a:r>
                      <a:endParaRPr lang="ca-ES" sz="1000" spc="150" noProof="0" dirty="0">
                        <a:effectLst/>
                        <a:latin typeface="+mn-lt"/>
                      </a:endParaRPr>
                    </a:p>
                    <a:p>
                      <a:pPr marL="342900" lvl="0" indent="-342900" algn="just">
                        <a:lnSpc>
                          <a:spcPct val="107000"/>
                        </a:lnSpc>
                        <a:spcAft>
                          <a:spcPts val="400"/>
                        </a:spcAft>
                        <a:buClr>
                          <a:srgbClr val="C73C3A"/>
                        </a:buClr>
                        <a:buFont typeface="Symbol" pitchFamily="2" charset="2"/>
                        <a:buChar char=""/>
                      </a:pPr>
                      <a:r>
                        <a:rPr lang="ca-ES" sz="1000" dirty="0"/>
                        <a:t>Estructuració del sector de l'economia de plata</a:t>
                      </a:r>
                      <a:endParaRPr lang="ca-ES" sz="1000" spc="150" noProof="0" dirty="0">
                        <a:effectLst/>
                        <a:latin typeface="+mn-lt"/>
                      </a:endParaRPr>
                    </a:p>
                  </a:txBody>
                  <a:tcPr marL="49703" marR="49703" marT="0" marB="0"/>
                </a:tc>
                <a:extLst>
                  <a:ext uri="{0D108BD9-81ED-4DB2-BD59-A6C34878D82A}">
                    <a16:rowId xmlns:a16="http://schemas.microsoft.com/office/drawing/2014/main" val="2259318859"/>
                  </a:ext>
                </a:extLst>
              </a:tr>
              <a:tr h="1754011">
                <a:tc>
                  <a:txBody>
                    <a:bodyPr/>
                    <a:lstStyle/>
                    <a:p>
                      <a:pPr algn="l">
                        <a:lnSpc>
                          <a:spcPct val="107000"/>
                        </a:lnSpc>
                        <a:spcAft>
                          <a:spcPts val="600"/>
                        </a:spcAft>
                      </a:pPr>
                      <a:r>
                        <a:rPr lang="ca-ES" sz="1000" b="1" noProof="0" dirty="0">
                          <a:effectLst/>
                          <a:latin typeface="+mn-lt"/>
                        </a:rPr>
                        <a:t>Desafiaments per a RIS3 2021/2027</a:t>
                      </a:r>
                      <a:endParaRPr lang="ca-ES" sz="1000" b="1" noProof="0"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1000" dirty="0"/>
                        <a:t>Promoure la col·laboració, l’accés al finançament per a fases ascendents i la transferència de tecnologia</a:t>
                      </a:r>
                    </a:p>
                    <a:p>
                      <a:pPr marL="342900" lvl="0" indent="-342900" algn="just">
                        <a:lnSpc>
                          <a:spcPct val="107000"/>
                        </a:lnSpc>
                        <a:spcAft>
                          <a:spcPts val="400"/>
                        </a:spcAft>
                        <a:buClr>
                          <a:srgbClr val="C73C3A"/>
                        </a:buClr>
                        <a:buFont typeface="Symbol" pitchFamily="2" charset="2"/>
                        <a:buChar char=""/>
                      </a:pPr>
                      <a:r>
                        <a:rPr lang="ca-ES" sz="1000" dirty="0"/>
                        <a:t>Sobre l’economia de la plata: promoure les arribades al mercat</a:t>
                      </a:r>
                    </a:p>
                    <a:p>
                      <a:pPr marL="342900" lvl="0" indent="-342900" algn="just">
                        <a:lnSpc>
                          <a:spcPct val="107000"/>
                        </a:lnSpc>
                        <a:spcAft>
                          <a:spcPts val="400"/>
                        </a:spcAft>
                        <a:buClr>
                          <a:srgbClr val="C73C3A"/>
                        </a:buClr>
                        <a:buFont typeface="Symbol" pitchFamily="2" charset="2"/>
                        <a:buChar char=""/>
                      </a:pPr>
                      <a:r>
                        <a:rPr lang="ca-ES" sz="1000" dirty="0"/>
                        <a:t>Capacitar / ajudar consorcis a avançar cap a grans projectes europeus</a:t>
                      </a:r>
                    </a:p>
                    <a:p>
                      <a:pPr marL="342900" lvl="0" indent="-342900" algn="just">
                        <a:lnSpc>
                          <a:spcPct val="107000"/>
                        </a:lnSpc>
                        <a:spcAft>
                          <a:spcPts val="400"/>
                        </a:spcAft>
                        <a:buClr>
                          <a:srgbClr val="C73C3A"/>
                        </a:buClr>
                        <a:buFont typeface="Symbol" pitchFamily="2" charset="2"/>
                        <a:buChar char=""/>
                      </a:pPr>
                      <a:r>
                        <a:rPr lang="ca-ES" sz="1000" dirty="0"/>
                        <a:t>Actuar sobre l'estructuració i el funcionament dels sectors (ex: bioteràpies, </a:t>
                      </a:r>
                      <a:r>
                        <a:rPr lang="ca-ES" sz="1000" dirty="0" err="1"/>
                        <a:t>bioproducció</a:t>
                      </a:r>
                      <a:r>
                        <a:rPr lang="ca-ES" sz="1000" dirty="0"/>
                        <a:t>)</a:t>
                      </a:r>
                    </a:p>
                    <a:p>
                      <a:pPr marL="342900" lvl="0" indent="-342900" algn="just">
                        <a:lnSpc>
                          <a:spcPct val="107000"/>
                        </a:lnSpc>
                        <a:spcAft>
                          <a:spcPts val="400"/>
                        </a:spcAft>
                        <a:buClr>
                          <a:srgbClr val="C73C3A"/>
                        </a:buClr>
                        <a:buFont typeface="Symbol" pitchFamily="2" charset="2"/>
                        <a:buChar char=""/>
                      </a:pPr>
                      <a:r>
                        <a:rPr lang="ca-ES" sz="1000" dirty="0"/>
                        <a:t>Aconseguir una transició digital segura i responsable (adquisició de dades, miniaturització de sensors, dades digitals, emmagatzematge de dades sanitàries, etc.)</a:t>
                      </a:r>
                      <a:endParaRPr lang="ca-ES" sz="1000" spc="150" noProof="0" dirty="0">
                        <a:effectLst/>
                        <a:latin typeface="+mn-lt"/>
                      </a:endParaRPr>
                    </a:p>
                  </a:txBody>
                  <a:tcPr marL="49703" marR="49703" marT="0" marB="0"/>
                </a:tc>
                <a:extLst>
                  <a:ext uri="{0D108BD9-81ED-4DB2-BD59-A6C34878D82A}">
                    <a16:rowId xmlns:a16="http://schemas.microsoft.com/office/drawing/2014/main" val="298036408"/>
                  </a:ext>
                </a:extLst>
              </a:tr>
            </a:tbl>
          </a:graphicData>
        </a:graphic>
      </p:graphicFrame>
      <p:pic>
        <p:nvPicPr>
          <p:cNvPr id="5" name="Picture 4" descr="Timeline&#10;&#10;Description automatically generated">
            <a:extLst>
              <a:ext uri="{FF2B5EF4-FFF2-40B4-BE49-F238E27FC236}">
                <a16:creationId xmlns:a16="http://schemas.microsoft.com/office/drawing/2014/main" id="{2BE97ED1-447A-1F41-8C50-B29E77626C0D}"/>
              </a:ext>
            </a:extLst>
          </p:cNvPr>
          <p:cNvPicPr>
            <a:picLocks noChangeAspect="1"/>
          </p:cNvPicPr>
          <p:nvPr/>
        </p:nvPicPr>
        <p:blipFill rotWithShape="1">
          <a:blip r:embed="rId2"/>
          <a:srcRect l="30071" t="17994" r="52128" b="59687"/>
          <a:stretch/>
        </p:blipFill>
        <p:spPr>
          <a:xfrm>
            <a:off x="9305" y="825329"/>
            <a:ext cx="651089" cy="630829"/>
          </a:xfrm>
          <a:prstGeom prst="rect">
            <a:avLst/>
          </a:prstGeom>
        </p:spPr>
      </p:pic>
      <p:pic>
        <p:nvPicPr>
          <p:cNvPr id="7" name="Picture 6">
            <a:extLst>
              <a:ext uri="{FF2B5EF4-FFF2-40B4-BE49-F238E27FC236}">
                <a16:creationId xmlns:a16="http://schemas.microsoft.com/office/drawing/2014/main" id="{8549B720-5B33-9D40-A376-A1BDEBF1E884}"/>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E618A6EB-09C3-BE49-8FB5-01C941CFE318}"/>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03418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a:bodyPr>
          <a:lstStyle/>
          <a:p>
            <a:r>
              <a:rPr lang="ca-ES" dirty="0"/>
              <a:t>Àmbit 2: E-Salut al servei de la població envellida (2/2)</a:t>
            </a:r>
          </a:p>
          <a:p>
            <a:endParaRPr lang="ca-ES"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3290083069"/>
              </p:ext>
            </p:extLst>
          </p:nvPr>
        </p:nvGraphicFramePr>
        <p:xfrm>
          <a:off x="218941" y="1548313"/>
          <a:ext cx="8706118" cy="3095243"/>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323676">
                <a:tc>
                  <a:txBody>
                    <a:bodyPr/>
                    <a:lstStyle/>
                    <a:p>
                      <a:r>
                        <a:rPr lang="ca-ES" sz="1000" b="1" noProof="0">
                          <a:effectLst/>
                        </a:rPr>
                        <a:t>Objectius estratègics</a:t>
                      </a:r>
                      <a:endParaRPr lang="ca-ES" sz="10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144145" indent="-144145">
                        <a:spcBef>
                          <a:spcPts val="200"/>
                        </a:spcBef>
                        <a:spcAft>
                          <a:spcPts val="200"/>
                        </a:spcAft>
                        <a:tabLst>
                          <a:tab pos="144145" algn="l"/>
                          <a:tab pos="457200" algn="l"/>
                        </a:tabLst>
                      </a:pPr>
                      <a:r>
                        <a:rPr lang="ca-ES" sz="1000" kern="800" noProof="0" dirty="0">
                          <a:effectLst/>
                        </a:rPr>
                        <a:t>Ambició global: </a:t>
                      </a:r>
                      <a:r>
                        <a:rPr lang="ca-ES" sz="1000" dirty="0"/>
                        <a:t>aconseguir una transició digital segura i responsable i promoure el desenvolupament de l’economia de plata</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OE1: De</a:t>
                      </a:r>
                      <a:r>
                        <a:rPr lang="ca-ES" sz="1000" dirty="0" err="1"/>
                        <a:t>senvolupar</a:t>
                      </a:r>
                      <a:r>
                        <a:rPr lang="ca-ES" sz="1000" dirty="0"/>
                        <a:t> eines digitals per a la salut (teleconsultes, telemedicina, etc.)</a:t>
                      </a:r>
                      <a:endParaRPr lang="ca-ES" sz="10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OE2: De</a:t>
                      </a:r>
                      <a:r>
                        <a:rPr lang="ca-ES" sz="1000" dirty="0" err="1"/>
                        <a:t>senvolupar</a:t>
                      </a:r>
                      <a:r>
                        <a:rPr lang="ca-ES" sz="1000" dirty="0"/>
                        <a:t> i millorar l'adquisició, el processament i l'ús de dades i estudis clínics</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OE3: </a:t>
                      </a:r>
                      <a:r>
                        <a:rPr lang="ca-ES" sz="1000" dirty="0"/>
                        <a:t>connectar i estructurar el sector de l'economia de la plata</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1743489503"/>
                  </a:ext>
                </a:extLst>
              </a:tr>
              <a:tr h="684173">
                <a:tc>
                  <a:txBody>
                    <a:bodyPr/>
                    <a:lstStyle/>
                    <a:p>
                      <a:r>
                        <a:rPr lang="ca-ES" sz="1000" b="1" noProof="0" dirty="0">
                          <a:effectLst/>
                        </a:rPr>
                        <a:t>Connexions amb altres àmbits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1: Aigua: usos (sanejament i higiene, contaminació i problemàtica de les aportacions)</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3: Agricultura i indústria alimentària : </a:t>
                      </a:r>
                      <a:r>
                        <a:rPr lang="ca-ES" sz="1000" dirty="0"/>
                        <a:t>produccions agroalimentàries </a:t>
                      </a:r>
                      <a:r>
                        <a:rPr lang="ca-ES" sz="1000" dirty="0" err="1"/>
                        <a:t>territorialitzades</a:t>
                      </a:r>
                      <a:r>
                        <a:rPr lang="ca-ES" sz="1000" dirty="0"/>
                        <a:t>, nutrició</a:t>
                      </a:r>
                      <a:endParaRPr lang="ca-ES" sz="10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4 : Turisme : turisme de benestar</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2583667732"/>
                  </a:ext>
                </a:extLst>
              </a:tr>
              <a:tr h="1087394">
                <a:tc>
                  <a:txBody>
                    <a:bodyPr/>
                    <a:lstStyle/>
                    <a:p>
                      <a:r>
                        <a:rPr lang="ca-ES" sz="1000" b="1" noProof="0" dirty="0">
                          <a:effectLst/>
                        </a:rPr>
                        <a:t>Primeres àrees d’especialització identificades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dirty="0"/>
                        <a:t>Desenvolupament de teràpies innovadores i dirigides: bioteràpies / diagnòstic</a:t>
                      </a:r>
                    </a:p>
                    <a:p>
                      <a:pPr marL="342900" lvl="0" indent="-342900">
                        <a:spcBef>
                          <a:spcPts val="200"/>
                        </a:spcBef>
                        <a:spcAft>
                          <a:spcPts val="200"/>
                        </a:spcAft>
                        <a:buClr>
                          <a:srgbClr val="C73C3A"/>
                        </a:buClr>
                        <a:buFont typeface="Symbol" pitchFamily="2" charset="2"/>
                        <a:buChar char=""/>
                        <a:tabLst>
                          <a:tab pos="144145" algn="l"/>
                        </a:tabLst>
                      </a:pPr>
                      <a:r>
                        <a:rPr lang="ca-ES" sz="1000" dirty="0"/>
                        <a:t>Intervencions digitals (teleconsultes, telemedicina), adquisició de dades (accés a dades i estudis clínics), integració d’eines digitals (intel·ligència artificial, objectes connectats, etc.)</a:t>
                      </a:r>
                    </a:p>
                    <a:p>
                      <a:pPr marL="342900" lvl="0" indent="-342900">
                        <a:spcBef>
                          <a:spcPts val="200"/>
                        </a:spcBef>
                        <a:spcAft>
                          <a:spcPts val="200"/>
                        </a:spcAft>
                        <a:buClr>
                          <a:srgbClr val="C73C3A"/>
                        </a:buClr>
                        <a:buFont typeface="Symbol" pitchFamily="2" charset="2"/>
                        <a:buChar char=""/>
                        <a:tabLst>
                          <a:tab pos="144145" algn="l"/>
                        </a:tabLst>
                      </a:pPr>
                      <a:r>
                        <a:rPr lang="ca-ES" sz="1000" dirty="0"/>
                        <a:t>Envelliment / economia de plata</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3595209391"/>
                  </a:ext>
                </a:extLst>
              </a:tr>
            </a:tbl>
          </a:graphicData>
        </a:graphic>
      </p:graphicFrame>
      <p:pic>
        <p:nvPicPr>
          <p:cNvPr id="5" name="Picture 4" descr="Timeline&#10;&#10;Description automatically generated">
            <a:extLst>
              <a:ext uri="{FF2B5EF4-FFF2-40B4-BE49-F238E27FC236}">
                <a16:creationId xmlns:a16="http://schemas.microsoft.com/office/drawing/2014/main" id="{EA089539-4BC5-D94C-9B54-8B32B441DB77}"/>
              </a:ext>
            </a:extLst>
          </p:cNvPr>
          <p:cNvPicPr>
            <a:picLocks noChangeAspect="1"/>
          </p:cNvPicPr>
          <p:nvPr/>
        </p:nvPicPr>
        <p:blipFill rotWithShape="1">
          <a:blip r:embed="rId2"/>
          <a:srcRect l="30071" t="17994" r="52128" b="59687"/>
          <a:stretch/>
        </p:blipFill>
        <p:spPr>
          <a:xfrm>
            <a:off x="9305" y="825329"/>
            <a:ext cx="651089" cy="630829"/>
          </a:xfrm>
          <a:prstGeom prst="rect">
            <a:avLst/>
          </a:prstGeom>
        </p:spPr>
      </p:pic>
      <p:pic>
        <p:nvPicPr>
          <p:cNvPr id="7" name="Picture 6">
            <a:extLst>
              <a:ext uri="{FF2B5EF4-FFF2-40B4-BE49-F238E27FC236}">
                <a16:creationId xmlns:a16="http://schemas.microsoft.com/office/drawing/2014/main" id="{AC8C313A-AD52-7D42-8879-3DCE92AB18D4}"/>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5D67CDC9-CA6F-FE41-8C8A-597623BA054C}"/>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011937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002EE-1A03-BB4F-BB61-1DA46F40E562}"/>
              </a:ext>
            </a:extLst>
          </p:cNvPr>
          <p:cNvSpPr>
            <a:spLocks noGrp="1"/>
          </p:cNvSpPr>
          <p:nvPr>
            <p:ph type="sldNum" sz="quarter" idx="12"/>
          </p:nvPr>
        </p:nvSpPr>
        <p:spPr/>
        <p:txBody>
          <a:bodyPr/>
          <a:lstStyle/>
          <a:p>
            <a:fld id="{AC408851-99D8-9A44-B83F-995A95EE6BF9}" type="slidenum">
              <a:rPr lang="fr-FR" smtClean="0"/>
              <a:t>25</a:t>
            </a:fld>
            <a:endParaRPr lang="fr-FR"/>
          </a:p>
        </p:txBody>
      </p:sp>
      <p:pic>
        <p:nvPicPr>
          <p:cNvPr id="1028" name="Picture 4" descr="Conversation icon - multimedia, speech bubble, speech, chat,  communications, conversation, dialogue, chat box, chat bubble | Box icon,  Cute doodles, Iphone icon">
            <a:extLst>
              <a:ext uri="{FF2B5EF4-FFF2-40B4-BE49-F238E27FC236}">
                <a16:creationId xmlns:a16="http://schemas.microsoft.com/office/drawing/2014/main" id="{D086513F-E47A-6346-9B56-E7E35905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530" y="2260351"/>
            <a:ext cx="2126940" cy="212694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3">
            <a:extLst>
              <a:ext uri="{FF2B5EF4-FFF2-40B4-BE49-F238E27FC236}">
                <a16:creationId xmlns:a16="http://schemas.microsoft.com/office/drawing/2014/main" id="{B882D9F2-6548-F14E-9C15-120309AB9E98}"/>
              </a:ext>
            </a:extLst>
          </p:cNvPr>
          <p:cNvSpPr txBox="1">
            <a:spLocks/>
          </p:cNvSpPr>
          <p:nvPr/>
        </p:nvSpPr>
        <p:spPr>
          <a:xfrm>
            <a:off x="1826183" y="1637551"/>
            <a:ext cx="5491634" cy="622800"/>
          </a:xfrm>
          <a:prstGeom prst="rect">
            <a:avLst/>
          </a:prstGeom>
        </p:spPr>
        <p:txBody>
          <a:bodyPr>
            <a:normAutofit/>
          </a:bodyPr>
          <a:lstStyle>
            <a:lvl1pPr marL="342891" marR="0" indent="-342891" algn="l" defTabSz="685766" rtl="0" eaLnBrk="1" fontAlgn="auto" latinLnBrk="0" hangingPunct="1">
              <a:lnSpc>
                <a:spcPct val="90000"/>
              </a:lnSpc>
              <a:spcBef>
                <a:spcPts val="751"/>
              </a:spcBef>
              <a:spcAft>
                <a:spcPts val="0"/>
              </a:spcAft>
              <a:buClrTx/>
              <a:buSzTx/>
              <a:buFontTx/>
              <a:buBlip>
                <a:blip r:embed="rId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b="1" dirty="0"/>
              <a:t>Temps d’échange / </a:t>
            </a:r>
            <a:r>
              <a:rPr lang="ca-ES" b="1" dirty="0">
                <a:solidFill>
                  <a:schemeClr val="accent2">
                    <a:lumMod val="75000"/>
                  </a:schemeClr>
                </a:solidFill>
              </a:rPr>
              <a:t>Temps d’intercanvi </a:t>
            </a:r>
          </a:p>
          <a:p>
            <a:endParaRPr lang="fr-FR" dirty="0">
              <a:solidFill>
                <a:schemeClr val="accent1"/>
              </a:solidFill>
            </a:endParaRPr>
          </a:p>
        </p:txBody>
      </p:sp>
      <p:pic>
        <p:nvPicPr>
          <p:cNvPr id="7" name="Picture 6">
            <a:extLst>
              <a:ext uri="{FF2B5EF4-FFF2-40B4-BE49-F238E27FC236}">
                <a16:creationId xmlns:a16="http://schemas.microsoft.com/office/drawing/2014/main" id="{AF3A7724-E104-AF40-B0BC-B701A72C07D8}"/>
              </a:ext>
            </a:extLst>
          </p:cNvPr>
          <p:cNvPicPr>
            <a:picLocks noChangeAspect="1"/>
          </p:cNvPicPr>
          <p:nvPr/>
        </p:nvPicPr>
        <p:blipFill>
          <a:blip r:embed="rId5"/>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9C7A47AC-687F-3449-8452-E680C53BD549}"/>
              </a:ext>
            </a:extLst>
          </p:cNvPr>
          <p:cNvPicPr>
            <a:picLocks noChangeAspect="1"/>
          </p:cNvPicPr>
          <p:nvPr/>
        </p:nvPicPr>
        <p:blipFill>
          <a:blip r:embed="rId6"/>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94530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3 : Agriculture et industrie agro-alimentaire territorialisée (1/2)</a:t>
            </a:r>
          </a:p>
          <a:p>
            <a:endParaRPr lang="fr-FR"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3842667836"/>
              </p:ext>
            </p:extLst>
          </p:nvPr>
        </p:nvGraphicFramePr>
        <p:xfrm>
          <a:off x="334849" y="1811858"/>
          <a:ext cx="8474299" cy="2451049"/>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176041">
                <a:tc>
                  <a:txBody>
                    <a:bodyPr/>
                    <a:lstStyle/>
                    <a:p>
                      <a:pPr algn="l">
                        <a:lnSpc>
                          <a:spcPct val="107000"/>
                        </a:lnSpc>
                        <a:spcAft>
                          <a:spcPts val="600"/>
                        </a:spcAft>
                        <a:buFontTx/>
                        <a:buNone/>
                      </a:pPr>
                      <a:r>
                        <a:rPr lang="fr-FR" sz="1000" b="1" dirty="0">
                          <a:effectLst/>
                          <a:latin typeface="+mn-lt"/>
                        </a:rPr>
                        <a:t>Périmètre du Domaine</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0" lvl="0" indent="0" algn="just" defTabSz="685766" rtl="0" eaLnBrk="1" latinLnBrk="0" hangingPunct="1">
                        <a:lnSpc>
                          <a:spcPct val="107000"/>
                        </a:lnSpc>
                        <a:spcAft>
                          <a:spcPts val="400"/>
                        </a:spcAft>
                        <a:buClr>
                          <a:srgbClr val="C73C3A"/>
                        </a:buClr>
                        <a:buFontTx/>
                        <a:buNone/>
                      </a:pPr>
                      <a:r>
                        <a:rPr lang="fr-FR" sz="1000" kern="1200" spc="150" dirty="0">
                          <a:solidFill>
                            <a:schemeClr val="tx1"/>
                          </a:solidFill>
                          <a:effectLst/>
                          <a:latin typeface="+mn-lt"/>
                          <a:ea typeface="+mn-ea"/>
                          <a:cs typeface="+mn-cs"/>
                        </a:rPr>
                        <a:t>La chaine de valeur des filières au sens large, comprenant :</a:t>
                      </a: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Les fournisseurs : intrants / équipements / services / nouvelles technologies numériques</a:t>
                      </a:r>
                      <a:r>
                        <a:rPr lang="en-GB" sz="1000" dirty="0">
                          <a:effectLst/>
                        </a:rPr>
                        <a:t> </a:t>
                      </a:r>
                    </a:p>
                    <a:p>
                      <a:pPr marL="171450" marR="0" lvl="0" indent="-171450" algn="just" defTabSz="685766" rtl="0" eaLnBrk="1" fontAlgn="auto" latinLnBrk="0" hangingPunct="1">
                        <a:lnSpc>
                          <a:spcPct val="107000"/>
                        </a:lnSpc>
                        <a:spcBef>
                          <a:spcPts val="0"/>
                        </a:spcBef>
                        <a:spcAft>
                          <a:spcPts val="400"/>
                        </a:spcAft>
                        <a:buClr>
                          <a:srgbClr val="C73C3A"/>
                        </a:buClr>
                        <a:buSzTx/>
                        <a:buFont typeface="Arial" panose="020B0604020202020204" pitchFamily="34" charset="0"/>
                        <a:buChar char="•"/>
                        <a:tabLst/>
                        <a:defRPr/>
                      </a:pPr>
                      <a:r>
                        <a:rPr lang="fr-FR" sz="1000" kern="1200" dirty="0">
                          <a:solidFill>
                            <a:schemeClr val="tx1"/>
                          </a:solidFill>
                          <a:effectLst/>
                          <a:latin typeface="+mn-lt"/>
                          <a:ea typeface="+mn-ea"/>
                          <a:cs typeface="+mn-cs"/>
                        </a:rPr>
                        <a:t>Les acteurs de la production agricole animale et végétale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Les acteurs de la distribution : massification, logistique et circuits courts</a:t>
                      </a:r>
                      <a:r>
                        <a:rPr lang="en-GB" sz="1000" dirty="0">
                          <a:effectLst/>
                        </a:rPr>
                        <a:t> </a:t>
                      </a:r>
                      <a:endParaRPr lang="fr-FR" sz="1000" kern="1200" spc="150" dirty="0">
                        <a:solidFill>
                          <a:schemeClr val="tx1"/>
                        </a:solidFill>
                        <a:effectLst/>
                        <a:latin typeface="+mn-lt"/>
                        <a:ea typeface="+mn-ea"/>
                        <a:cs typeface="+mn-cs"/>
                      </a:endParaRPr>
                    </a:p>
                  </a:txBody>
                  <a:tcPr marL="49703" marR="49703" marT="0" marB="0"/>
                </a:tc>
                <a:extLst>
                  <a:ext uri="{0D108BD9-81ED-4DB2-BD59-A6C34878D82A}">
                    <a16:rowId xmlns:a16="http://schemas.microsoft.com/office/drawing/2014/main" val="2259318859"/>
                  </a:ext>
                </a:extLst>
              </a:tr>
              <a:tr h="1275008">
                <a:tc>
                  <a:txBody>
                    <a:bodyPr/>
                    <a:lstStyle/>
                    <a:p>
                      <a:pPr algn="l">
                        <a:lnSpc>
                          <a:spcPct val="107000"/>
                        </a:lnSpc>
                        <a:spcAft>
                          <a:spcPts val="600"/>
                        </a:spcAft>
                      </a:pPr>
                      <a:r>
                        <a:rPr lang="fr-FR" sz="1000" b="1" dirty="0">
                          <a:effectLst/>
                          <a:latin typeface="+mn-lt"/>
                        </a:rPr>
                        <a:t>Enjeux du Domaine pour la S3 2021/2027 </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Économie circulaire et gestion durable des ressources (circuits courts, utilisation durable de l’eau pour l’irrigation, économie d’intrants, transition agro-écologique…)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Adaptation au changement climatique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Intégration des outils et technologies numériques (ferme du futur / smart agri-agro)</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Durabilité des filières sur le volet économique : attractivité des filières, rentabilité et productivité, diversité des agrosystèmes…</a:t>
                      </a:r>
                      <a:r>
                        <a:rPr lang="en-GB" sz="1000" kern="1200" dirty="0">
                          <a:solidFill>
                            <a:schemeClr val="tx1"/>
                          </a:solidFill>
                          <a:effectLst/>
                          <a:latin typeface="+mn-lt"/>
                          <a:ea typeface="+mn-ea"/>
                          <a:cs typeface="+mn-cs"/>
                        </a:rPr>
                        <a:t> </a:t>
                      </a:r>
                    </a:p>
                  </a:txBody>
                  <a:tcPr marL="49703" marR="49703" marT="0" marB="0"/>
                </a:tc>
                <a:extLst>
                  <a:ext uri="{0D108BD9-81ED-4DB2-BD59-A6C34878D82A}">
                    <a16:rowId xmlns:a16="http://schemas.microsoft.com/office/drawing/2014/main" val="298036408"/>
                  </a:ext>
                </a:extLst>
              </a:tr>
            </a:tbl>
          </a:graphicData>
        </a:graphic>
      </p:graphicFrame>
      <p:pic>
        <p:nvPicPr>
          <p:cNvPr id="5" name="Picture 4">
            <a:extLst>
              <a:ext uri="{FF2B5EF4-FFF2-40B4-BE49-F238E27FC236}">
                <a16:creationId xmlns:a16="http://schemas.microsoft.com/office/drawing/2014/main" id="{4D4B4951-6F05-6248-94F7-1F5BD1496950}"/>
              </a:ext>
            </a:extLst>
          </p:cNvPr>
          <p:cNvPicPr>
            <a:picLocks noChangeAspect="1"/>
          </p:cNvPicPr>
          <p:nvPr/>
        </p:nvPicPr>
        <p:blipFill rotWithShape="1">
          <a:blip r:embed="rId2"/>
          <a:srcRect l="54645" t="18003" r="27555" b="59677"/>
          <a:stretch/>
        </p:blipFill>
        <p:spPr>
          <a:xfrm>
            <a:off x="9304" y="825329"/>
            <a:ext cx="651089" cy="630829"/>
          </a:xfrm>
          <a:prstGeom prst="rect">
            <a:avLst/>
          </a:prstGeom>
        </p:spPr>
      </p:pic>
      <p:pic>
        <p:nvPicPr>
          <p:cNvPr id="7" name="Picture 6">
            <a:extLst>
              <a:ext uri="{FF2B5EF4-FFF2-40B4-BE49-F238E27FC236}">
                <a16:creationId xmlns:a16="http://schemas.microsoft.com/office/drawing/2014/main" id="{E6A8726E-BDFF-5C40-ABFD-DDA55805E697}"/>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AF241DC4-72D5-9F47-B569-D94F11EE97A4}"/>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49363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3 : Agriculture et industrie agro-alimentaire territorialisée (2/2)</a:t>
            </a:r>
          </a:p>
          <a:p>
            <a:endParaRPr lang="fr-FR"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2844588327"/>
              </p:ext>
            </p:extLst>
          </p:nvPr>
        </p:nvGraphicFramePr>
        <p:xfrm>
          <a:off x="218941" y="1648497"/>
          <a:ext cx="8706118" cy="3294163"/>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336555">
                <a:tc>
                  <a:txBody>
                    <a:bodyPr/>
                    <a:lstStyle/>
                    <a:p>
                      <a:r>
                        <a:rPr lang="fr-FR" sz="1000" b="1" dirty="0">
                          <a:effectLst/>
                        </a:rPr>
                        <a:t>Objectifs stratégiques</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r>
                        <a:rPr lang="fr-FR" sz="1000" kern="1200" dirty="0">
                          <a:solidFill>
                            <a:schemeClr val="tx1"/>
                          </a:solidFill>
                          <a:effectLst/>
                          <a:latin typeface="+mn-lt"/>
                          <a:ea typeface="+mn-ea"/>
                          <a:cs typeface="+mn-cs"/>
                        </a:rPr>
                        <a:t>Ambition globale : Accompagner le secteur agroalimentaire dans sa gestion efficace et durable des ressources et face aux transitions numériques et climatiques et la mutation des métiers</a:t>
                      </a:r>
                      <a:r>
                        <a:rPr lang="en-GB" sz="1000" kern="1200" dirty="0">
                          <a:solidFill>
                            <a:schemeClr val="tx1"/>
                          </a:solidFill>
                          <a:effectLst/>
                          <a:latin typeface="+mn-lt"/>
                          <a:ea typeface="+mn-ea"/>
                          <a:cs typeface="+mn-cs"/>
                        </a:rPr>
                        <a:t> </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OS1 : Favoriser la diminution des intrants avec le secteur des bio solutions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 2 : Accélérer la mise au point de nouvelles solutions et pratiques durables (itinéraires techniques, équipements, irrigation, circuits courts)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 3 : Développer le numérique pour répondre aux enjeux de l’agriculture et de l’agroalimentaire en accompagnant le déploiement de ces outils dans les chaînes de production agricole et agroalimentaire (optimisation des </a:t>
                      </a:r>
                      <a:r>
                        <a:rPr lang="fr-FR" sz="1000" kern="800" dirty="0" err="1">
                          <a:solidFill>
                            <a:schemeClr val="tx1"/>
                          </a:solidFill>
                          <a:effectLst/>
                          <a:latin typeface="+mn-lt"/>
                          <a:ea typeface="+mn-ea"/>
                          <a:cs typeface="+mn-cs"/>
                        </a:rPr>
                        <a:t>process</a:t>
                      </a:r>
                      <a:r>
                        <a:rPr lang="fr-FR" sz="1000" kern="800" dirty="0">
                          <a:solidFill>
                            <a:schemeClr val="tx1"/>
                          </a:solidFill>
                          <a:effectLst/>
                          <a:latin typeface="+mn-lt"/>
                          <a:ea typeface="+mn-ea"/>
                          <a:cs typeface="+mn-cs"/>
                        </a:rPr>
                        <a:t> et contrôle en ligne)</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OS 4 : Organiser une réflexion autour des mutations des métiers (data </a:t>
                      </a:r>
                      <a:r>
                        <a:rPr lang="fr-FR" sz="1000" kern="800" dirty="0" err="1">
                          <a:solidFill>
                            <a:schemeClr val="tx1"/>
                          </a:solidFill>
                          <a:effectLst/>
                          <a:latin typeface="+mn-lt"/>
                          <a:ea typeface="+mn-ea"/>
                          <a:cs typeface="+mn-cs"/>
                        </a:rPr>
                        <a:t>scientist</a:t>
                      </a:r>
                      <a:r>
                        <a:rPr lang="fr-FR" sz="1000" kern="800" dirty="0">
                          <a:solidFill>
                            <a:schemeClr val="tx1"/>
                          </a:solidFill>
                          <a:effectLst/>
                          <a:latin typeface="+mn-lt"/>
                          <a:ea typeface="+mn-ea"/>
                          <a:cs typeface="+mn-cs"/>
                        </a:rPr>
                        <a:t>, conseil en agroécologie, analyse de cycle de vie…)</a:t>
                      </a:r>
                      <a:r>
                        <a:rPr lang="en-GB" sz="1000" kern="800" dirty="0">
                          <a:solidFill>
                            <a:schemeClr val="tx1"/>
                          </a:solidFill>
                          <a:effectLst/>
                          <a:latin typeface="+mn-lt"/>
                          <a:ea typeface="+mn-ea"/>
                          <a:cs typeface="+mn-cs"/>
                        </a:rPr>
                        <a:t> </a:t>
                      </a:r>
                    </a:p>
                  </a:txBody>
                  <a:tcPr marL="34793" marR="34793" marT="0" marB="0"/>
                </a:tc>
                <a:extLst>
                  <a:ext uri="{0D108BD9-81ED-4DB2-BD59-A6C34878D82A}">
                    <a16:rowId xmlns:a16="http://schemas.microsoft.com/office/drawing/2014/main" val="1743489503"/>
                  </a:ext>
                </a:extLst>
              </a:tr>
              <a:tr h="742483">
                <a:tc>
                  <a:txBody>
                    <a:bodyPr/>
                    <a:lstStyle/>
                    <a:p>
                      <a:r>
                        <a:rPr lang="fr-FR" sz="1000" b="1" dirty="0">
                          <a:effectLst/>
                        </a:rPr>
                        <a:t>Connexions avec les autres Domaines</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1 : Eau : usages et risques (irrigation, réutilisation, pénurie / sécheresse)</a:t>
                      </a:r>
                      <a:r>
                        <a:rPr lang="en-GB" sz="1000" kern="800" dirty="0">
                          <a:solidFill>
                            <a:schemeClr val="tx1"/>
                          </a:solidFill>
                          <a:effectLst/>
                          <a:latin typeface="+mn-lt"/>
                          <a:ea typeface="+mn-ea"/>
                          <a:cs typeface="+mn-cs"/>
                        </a:rPr>
                        <a:t> </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2 : E-santé : bio solutions, nutrition</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Domaine 4 : Tourisme : tourisme de bien-être</a:t>
                      </a:r>
                      <a:r>
                        <a:rPr lang="en-GB" sz="1000" kern="800" dirty="0">
                          <a:solidFill>
                            <a:schemeClr val="tx1"/>
                          </a:solidFill>
                          <a:effectLst/>
                          <a:latin typeface="+mn-lt"/>
                          <a:ea typeface="+mn-ea"/>
                          <a:cs typeface="+mn-cs"/>
                        </a:rPr>
                        <a:t> et </a:t>
                      </a:r>
                      <a:r>
                        <a:rPr lang="en-GB" sz="1000" kern="800" dirty="0" err="1">
                          <a:solidFill>
                            <a:schemeClr val="tx1"/>
                          </a:solidFill>
                          <a:effectLst/>
                          <a:latin typeface="+mn-lt"/>
                          <a:ea typeface="+mn-ea"/>
                          <a:cs typeface="+mn-cs"/>
                        </a:rPr>
                        <a:t>agrotourisme</a:t>
                      </a:r>
                      <a:endParaRPr lang="en-GB" sz="1000" kern="800" dirty="0">
                        <a:solidFill>
                          <a:schemeClr val="tx1"/>
                        </a:solidFill>
                        <a:effectLst/>
                        <a:latin typeface="+mn-lt"/>
                        <a:ea typeface="+mn-ea"/>
                        <a:cs typeface="+mn-cs"/>
                      </a:endParaRPr>
                    </a:p>
                  </a:txBody>
                  <a:tcPr marL="34793" marR="34793" marT="0" marB="0"/>
                </a:tc>
                <a:extLst>
                  <a:ext uri="{0D108BD9-81ED-4DB2-BD59-A6C34878D82A}">
                    <a16:rowId xmlns:a16="http://schemas.microsoft.com/office/drawing/2014/main" val="2583667732"/>
                  </a:ext>
                </a:extLst>
              </a:tr>
              <a:tr h="849880">
                <a:tc>
                  <a:txBody>
                    <a:bodyPr/>
                    <a:lstStyle/>
                    <a:p>
                      <a:r>
                        <a:rPr lang="fr-FR" sz="1000" b="1" dirty="0">
                          <a:effectLst/>
                        </a:rPr>
                        <a:t>Premières pistes de spécialisation identifiées </a:t>
                      </a:r>
                      <a:endParaRPr lang="en-GB" sz="10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Bio solutions en agriculture (végétale et animale) </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Développement et intégration des nouvelles technologies numériques (mise en réseau des fournisseurs technologiques et des producteurs agricoles)</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Adaptation au changement climatique</a:t>
                      </a:r>
                      <a:r>
                        <a:rPr lang="en-GB" sz="1000" kern="800" dirty="0">
                          <a:solidFill>
                            <a:schemeClr val="tx1"/>
                          </a:solidFill>
                          <a:effectLst/>
                          <a:latin typeface="+mn-lt"/>
                          <a:ea typeface="+mn-ea"/>
                          <a:cs typeface="+mn-cs"/>
                        </a:rPr>
                        <a:t> </a:t>
                      </a:r>
                    </a:p>
                  </a:txBody>
                  <a:tcPr marL="34793" marR="34793" marT="0" marB="0"/>
                </a:tc>
                <a:extLst>
                  <a:ext uri="{0D108BD9-81ED-4DB2-BD59-A6C34878D82A}">
                    <a16:rowId xmlns:a16="http://schemas.microsoft.com/office/drawing/2014/main" val="3595209391"/>
                  </a:ext>
                </a:extLst>
              </a:tr>
            </a:tbl>
          </a:graphicData>
        </a:graphic>
      </p:graphicFrame>
      <p:pic>
        <p:nvPicPr>
          <p:cNvPr id="6" name="Picture 5">
            <a:extLst>
              <a:ext uri="{FF2B5EF4-FFF2-40B4-BE49-F238E27FC236}">
                <a16:creationId xmlns:a16="http://schemas.microsoft.com/office/drawing/2014/main" id="{D8344BE6-E534-C744-A6DA-BC932888B798}"/>
              </a:ext>
            </a:extLst>
          </p:cNvPr>
          <p:cNvPicPr>
            <a:picLocks noChangeAspect="1"/>
          </p:cNvPicPr>
          <p:nvPr/>
        </p:nvPicPr>
        <p:blipFill rotWithShape="1">
          <a:blip r:embed="rId2"/>
          <a:srcRect l="54645" t="18003" r="27555" b="59677"/>
          <a:stretch/>
        </p:blipFill>
        <p:spPr>
          <a:xfrm>
            <a:off x="9304" y="825329"/>
            <a:ext cx="651089" cy="630829"/>
          </a:xfrm>
          <a:prstGeom prst="rect">
            <a:avLst/>
          </a:prstGeom>
        </p:spPr>
      </p:pic>
      <p:pic>
        <p:nvPicPr>
          <p:cNvPr id="7" name="Picture 6">
            <a:extLst>
              <a:ext uri="{FF2B5EF4-FFF2-40B4-BE49-F238E27FC236}">
                <a16:creationId xmlns:a16="http://schemas.microsoft.com/office/drawing/2014/main" id="{6AB7FF8E-8AF2-E74C-B8AC-BA96E957CAC6}"/>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BF5A2873-EDC4-D442-BFB0-C1A3732C3CE3}"/>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8709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3: Agricultura i indústria alimentària </a:t>
            </a:r>
            <a:r>
              <a:rPr lang="ca-ES" dirty="0" err="1"/>
              <a:t>territorialitzada</a:t>
            </a:r>
            <a:r>
              <a:rPr lang="ca-ES" dirty="0"/>
              <a:t> (1/2)</a:t>
            </a:r>
          </a:p>
          <a:p>
            <a:endParaRPr lang="ca-ES"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3820488039"/>
              </p:ext>
            </p:extLst>
          </p:nvPr>
        </p:nvGraphicFramePr>
        <p:xfrm>
          <a:off x="334850" y="1745244"/>
          <a:ext cx="8474299" cy="2983787"/>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229776">
                <a:tc>
                  <a:txBody>
                    <a:bodyPr/>
                    <a:lstStyle/>
                    <a:p>
                      <a:pPr algn="l">
                        <a:lnSpc>
                          <a:spcPct val="107000"/>
                        </a:lnSpc>
                        <a:spcAft>
                          <a:spcPts val="600"/>
                        </a:spcAft>
                      </a:pPr>
                      <a:r>
                        <a:rPr lang="ca-ES" sz="1000" b="1" noProof="0">
                          <a:effectLst/>
                          <a:latin typeface="+mn-lt"/>
                        </a:rPr>
                        <a:t>Abast</a:t>
                      </a:r>
                      <a:endParaRPr lang="ca-ES" sz="1000" b="1" noProof="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0" lvl="0" indent="0" algn="just" defTabSz="685766" rtl="0" eaLnBrk="1" latinLnBrk="0" hangingPunct="1">
                        <a:lnSpc>
                          <a:spcPct val="107000"/>
                        </a:lnSpc>
                        <a:spcAft>
                          <a:spcPts val="400"/>
                        </a:spcAft>
                        <a:buClr>
                          <a:srgbClr val="C73C3A"/>
                        </a:buClr>
                        <a:buFontTx/>
                        <a:buNone/>
                      </a:pPr>
                      <a:r>
                        <a:rPr lang="ca-ES" sz="1000" kern="1200" spc="150" noProof="0" dirty="0">
                          <a:solidFill>
                            <a:schemeClr val="tx1"/>
                          </a:solidFill>
                          <a:effectLst/>
                          <a:latin typeface="+mn-lt"/>
                          <a:ea typeface="+mn-ea"/>
                          <a:cs typeface="+mn-cs"/>
                        </a:rPr>
                        <a:t>La cadena de valor dels sectors en sentit ampli, inclosos:</a:t>
                      </a: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ca-ES" sz="1000" kern="1200" noProof="0" dirty="0">
                          <a:solidFill>
                            <a:schemeClr val="tx1"/>
                          </a:solidFill>
                          <a:effectLst/>
                          <a:latin typeface="+mn-lt"/>
                          <a:ea typeface="+mn-ea"/>
                          <a:cs typeface="+mn-cs"/>
                        </a:rPr>
                        <a:t>Proveïdors: entrades / equips / serveis / noves tecnologies digitals</a:t>
                      </a:r>
                      <a:endParaRPr lang="ca-ES" sz="1000" noProof="0" dirty="0">
                        <a:effectLst/>
                      </a:endParaRPr>
                    </a:p>
                    <a:p>
                      <a:pPr marL="171450" marR="0" lvl="0" indent="-171450" algn="just" defTabSz="685766" rtl="0" eaLnBrk="1" fontAlgn="auto" latinLnBrk="0" hangingPunct="1">
                        <a:lnSpc>
                          <a:spcPct val="107000"/>
                        </a:lnSpc>
                        <a:spcBef>
                          <a:spcPts val="0"/>
                        </a:spcBef>
                        <a:spcAft>
                          <a:spcPts val="400"/>
                        </a:spcAft>
                        <a:buClr>
                          <a:srgbClr val="C73C3A"/>
                        </a:buClr>
                        <a:buSzTx/>
                        <a:buFont typeface="Arial" panose="020B0604020202020204" pitchFamily="34" charset="0"/>
                        <a:buChar char="•"/>
                        <a:tabLst/>
                        <a:defRPr/>
                      </a:pPr>
                      <a:r>
                        <a:rPr lang="ca-ES" sz="1000" kern="1200" noProof="0" dirty="0">
                          <a:solidFill>
                            <a:schemeClr val="tx1"/>
                          </a:solidFill>
                          <a:effectLst/>
                          <a:latin typeface="+mn-lt"/>
                          <a:ea typeface="+mn-ea"/>
                          <a:cs typeface="+mn-cs"/>
                        </a:rPr>
                        <a:t>Interessats en la producció agrícola animal i vegetal</a:t>
                      </a: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ca-ES" sz="1000" kern="1200" noProof="0" dirty="0">
                          <a:solidFill>
                            <a:schemeClr val="tx1"/>
                          </a:solidFill>
                          <a:effectLst/>
                          <a:latin typeface="+mn-lt"/>
                          <a:ea typeface="+mn-ea"/>
                          <a:cs typeface="+mn-cs"/>
                        </a:rPr>
                        <a:t>Distribuïdors: massificació, logística i circuits curts.</a:t>
                      </a:r>
                      <a:endParaRPr lang="ca-ES" sz="1000" kern="1200" spc="150" noProof="0" dirty="0">
                        <a:solidFill>
                          <a:schemeClr val="tx1"/>
                        </a:solidFill>
                        <a:effectLst/>
                        <a:latin typeface="+mn-lt"/>
                        <a:ea typeface="+mn-ea"/>
                        <a:cs typeface="+mn-cs"/>
                      </a:endParaRPr>
                    </a:p>
                    <a:p>
                      <a:pPr marL="342900" lvl="0" indent="-342900" algn="just">
                        <a:lnSpc>
                          <a:spcPct val="107000"/>
                        </a:lnSpc>
                        <a:spcAft>
                          <a:spcPts val="400"/>
                        </a:spcAft>
                        <a:buClr>
                          <a:srgbClr val="C73C3A"/>
                        </a:buClr>
                        <a:buFont typeface="Symbol" pitchFamily="2" charset="2"/>
                        <a:buChar char=""/>
                      </a:pPr>
                      <a:endParaRPr lang="ca-ES" sz="1000" spc="150" noProof="0" dirty="0">
                        <a:effectLst/>
                        <a:latin typeface="+mn-lt"/>
                      </a:endParaRPr>
                    </a:p>
                  </a:txBody>
                  <a:tcPr marL="49703" marR="49703" marT="0" marB="0"/>
                </a:tc>
                <a:extLst>
                  <a:ext uri="{0D108BD9-81ED-4DB2-BD59-A6C34878D82A}">
                    <a16:rowId xmlns:a16="http://schemas.microsoft.com/office/drawing/2014/main" val="2259318859"/>
                  </a:ext>
                </a:extLst>
              </a:tr>
              <a:tr h="1754011">
                <a:tc>
                  <a:txBody>
                    <a:bodyPr/>
                    <a:lstStyle/>
                    <a:p>
                      <a:pPr algn="l">
                        <a:lnSpc>
                          <a:spcPct val="107000"/>
                        </a:lnSpc>
                        <a:spcAft>
                          <a:spcPts val="600"/>
                        </a:spcAft>
                      </a:pPr>
                      <a:r>
                        <a:rPr lang="ca-ES" sz="1000" b="1" noProof="0">
                          <a:effectLst/>
                          <a:latin typeface="+mn-lt"/>
                        </a:rPr>
                        <a:t>Desafiaments per a RIS3 2021/2027</a:t>
                      </a:r>
                      <a:endParaRPr lang="ca-ES" sz="1000" b="1" noProof="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1000" dirty="0"/>
                        <a:t>Economia circular i gestió sostenible dels recursos (circuits curts, ús sostenible de l'aigua per al reg, estalvi d'inputs, transició agroecològica, etc.)</a:t>
                      </a:r>
                    </a:p>
                    <a:p>
                      <a:pPr marL="342900" lvl="0" indent="-342900" algn="just">
                        <a:lnSpc>
                          <a:spcPct val="107000"/>
                        </a:lnSpc>
                        <a:spcAft>
                          <a:spcPts val="400"/>
                        </a:spcAft>
                        <a:buClr>
                          <a:srgbClr val="C73C3A"/>
                        </a:buClr>
                        <a:buFont typeface="Symbol" pitchFamily="2" charset="2"/>
                        <a:buChar char=""/>
                      </a:pPr>
                      <a:r>
                        <a:rPr lang="ca-ES" sz="1000" dirty="0"/>
                        <a:t>Adaptació al canvi climàtic, Integració d'eines i tecnologies digitals (granja del futur / </a:t>
                      </a:r>
                      <a:r>
                        <a:rPr lang="fr-FR" sz="1000" kern="1200" dirty="0">
                          <a:solidFill>
                            <a:schemeClr val="tx1"/>
                          </a:solidFill>
                          <a:effectLst/>
                          <a:latin typeface="+mn-lt"/>
                          <a:ea typeface="+mn-ea"/>
                          <a:cs typeface="+mn-cs"/>
                        </a:rPr>
                        <a:t>smart agri-agro</a:t>
                      </a:r>
                      <a:r>
                        <a:rPr lang="ca-ES" sz="1000" dirty="0"/>
                        <a:t>)</a:t>
                      </a:r>
                    </a:p>
                    <a:p>
                      <a:pPr marL="342900" lvl="0" indent="-342900" algn="just">
                        <a:lnSpc>
                          <a:spcPct val="107000"/>
                        </a:lnSpc>
                        <a:spcAft>
                          <a:spcPts val="400"/>
                        </a:spcAft>
                        <a:buClr>
                          <a:srgbClr val="C73C3A"/>
                        </a:buClr>
                        <a:buFont typeface="Symbol" pitchFamily="2" charset="2"/>
                        <a:buChar char=""/>
                      </a:pPr>
                      <a:r>
                        <a:rPr lang="ca-ES" sz="1000" dirty="0"/>
                        <a:t>Sostenibilitat dels sectors en el vessant econòmic: atractiu dels sectors, rendibilitat i productivitat, diversitat </a:t>
                      </a:r>
                      <a:r>
                        <a:rPr lang="ca-ES" sz="1000" dirty="0" err="1"/>
                        <a:t>d’agrosistemes</a:t>
                      </a:r>
                      <a:r>
                        <a:rPr lang="ca-ES" sz="1000" dirty="0"/>
                        <a:t>, etc.</a:t>
                      </a:r>
                      <a:endParaRPr lang="ca-ES" sz="1000" noProof="0" dirty="0"/>
                    </a:p>
                  </a:txBody>
                  <a:tcPr marL="49703" marR="49703" marT="0" marB="0"/>
                </a:tc>
                <a:extLst>
                  <a:ext uri="{0D108BD9-81ED-4DB2-BD59-A6C34878D82A}">
                    <a16:rowId xmlns:a16="http://schemas.microsoft.com/office/drawing/2014/main" val="298036408"/>
                  </a:ext>
                </a:extLst>
              </a:tr>
            </a:tbl>
          </a:graphicData>
        </a:graphic>
      </p:graphicFrame>
      <p:pic>
        <p:nvPicPr>
          <p:cNvPr id="6" name="Picture 5">
            <a:extLst>
              <a:ext uri="{FF2B5EF4-FFF2-40B4-BE49-F238E27FC236}">
                <a16:creationId xmlns:a16="http://schemas.microsoft.com/office/drawing/2014/main" id="{36D13799-AA13-3C4D-82A8-8DB4F1A2728D}"/>
              </a:ext>
            </a:extLst>
          </p:cNvPr>
          <p:cNvPicPr>
            <a:picLocks noChangeAspect="1"/>
          </p:cNvPicPr>
          <p:nvPr/>
        </p:nvPicPr>
        <p:blipFill rotWithShape="1">
          <a:blip r:embed="rId2"/>
          <a:srcRect l="54645" t="18003" r="27555" b="59677"/>
          <a:stretch/>
        </p:blipFill>
        <p:spPr>
          <a:xfrm>
            <a:off x="9304" y="825329"/>
            <a:ext cx="651089" cy="630829"/>
          </a:xfrm>
          <a:prstGeom prst="rect">
            <a:avLst/>
          </a:prstGeom>
        </p:spPr>
      </p:pic>
      <p:pic>
        <p:nvPicPr>
          <p:cNvPr id="7" name="Picture 6">
            <a:extLst>
              <a:ext uri="{FF2B5EF4-FFF2-40B4-BE49-F238E27FC236}">
                <a16:creationId xmlns:a16="http://schemas.microsoft.com/office/drawing/2014/main" id="{26E9BA41-4A69-BE4B-8B62-6809C8B4BC81}"/>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053DA723-828A-A24A-804B-FA06552EB9C4}"/>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803434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3: Agricultura i indústria alimentària </a:t>
            </a:r>
            <a:r>
              <a:rPr lang="ca-ES" dirty="0" err="1"/>
              <a:t>territorialitzada</a:t>
            </a:r>
            <a:r>
              <a:rPr lang="ca-ES" dirty="0"/>
              <a:t> (2/2)</a:t>
            </a:r>
          </a:p>
          <a:p>
            <a:endParaRPr lang="ca-ES"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3810699987"/>
              </p:ext>
            </p:extLst>
          </p:nvPr>
        </p:nvGraphicFramePr>
        <p:xfrm>
          <a:off x="218941" y="1548313"/>
          <a:ext cx="8706118" cy="3498767"/>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409549">
                <a:tc>
                  <a:txBody>
                    <a:bodyPr/>
                    <a:lstStyle/>
                    <a:p>
                      <a:r>
                        <a:rPr lang="ca-ES" sz="1000" b="1" noProof="0">
                          <a:effectLst/>
                        </a:rPr>
                        <a:t>Objectius estratègics</a:t>
                      </a:r>
                      <a:endParaRPr lang="ca-ES" sz="10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144145" indent="-144145">
                        <a:spcBef>
                          <a:spcPts val="200"/>
                        </a:spcBef>
                        <a:spcAft>
                          <a:spcPts val="200"/>
                        </a:spcAft>
                        <a:tabLst>
                          <a:tab pos="144145" algn="l"/>
                          <a:tab pos="457200" algn="l"/>
                        </a:tabLst>
                      </a:pPr>
                      <a:r>
                        <a:rPr lang="ca-ES" sz="1000" kern="800" noProof="0" dirty="0">
                          <a:effectLst/>
                        </a:rPr>
                        <a:t>Ambició global: </a:t>
                      </a:r>
                      <a:r>
                        <a:rPr lang="ca-ES" sz="1000" dirty="0"/>
                        <a:t>Donar suport al sector agroalimentari en la seva gestió dels recursos i davant les transicions digitals i climàtiques i els canvis en les professions</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OE1: </a:t>
                      </a:r>
                      <a:r>
                        <a:rPr lang="ca-ES" sz="1000" dirty="0"/>
                        <a:t>Promoure la reducció d’inputs amb el sector de les solucions biològiques</a:t>
                      </a:r>
                      <a:endParaRPr lang="ca-ES" sz="10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OE2: </a:t>
                      </a:r>
                      <a:r>
                        <a:rPr lang="ca-ES" sz="1000" dirty="0"/>
                        <a:t>Accelerar el desenvolupament de noves solucions i pràctiques sostenibles (rutes tècniques, equips, reg, circuits curts)</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OE3: D</a:t>
                      </a:r>
                      <a:r>
                        <a:rPr lang="ca-ES" sz="1000" dirty="0" err="1"/>
                        <a:t>esenvolupar</a:t>
                      </a:r>
                      <a:r>
                        <a:rPr lang="ca-ES" sz="1000" dirty="0"/>
                        <a:t> tecnologia digital per afrontar els reptes de l’agricultura i l’agroalimentació donant suport al desplegament d’aquestes eines a les cadenes de producció agrícola i agroalimentària (optimització de processos i control en línia)</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rPr>
                        <a:t>OE4: O</a:t>
                      </a:r>
                      <a:r>
                        <a:rPr lang="ca-ES" sz="1000" dirty="0" err="1"/>
                        <a:t>rganitzar</a:t>
                      </a:r>
                      <a:r>
                        <a:rPr lang="ca-ES" sz="1000" dirty="0"/>
                        <a:t> una reflexió al voltant dels canvis en les professions (científic de dades, consells en agroecologia, anàlisi del cicle de vida, etc.)</a:t>
                      </a:r>
                      <a:r>
                        <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rPr>
                        <a:t> </a:t>
                      </a:r>
                    </a:p>
                  </a:txBody>
                  <a:tcPr marL="34793" marR="34793" marT="0" marB="0"/>
                </a:tc>
                <a:extLst>
                  <a:ext uri="{0D108BD9-81ED-4DB2-BD59-A6C34878D82A}">
                    <a16:rowId xmlns:a16="http://schemas.microsoft.com/office/drawing/2014/main" val="1743489503"/>
                  </a:ext>
                </a:extLst>
              </a:tr>
              <a:tr h="684173">
                <a:tc>
                  <a:txBody>
                    <a:bodyPr/>
                    <a:lstStyle/>
                    <a:p>
                      <a:r>
                        <a:rPr lang="ca-ES" sz="1000" b="1" noProof="0" dirty="0">
                          <a:effectLst/>
                        </a:rPr>
                        <a:t>Connexions amb altres àmbits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1: Aigua: usos (irrigació, reutilització, escassetat / sequera)</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2: E-salut: </a:t>
                      </a:r>
                      <a:r>
                        <a:rPr lang="ca-ES" sz="1000" dirty="0"/>
                        <a:t>solucions biològiques, nutrició </a:t>
                      </a:r>
                      <a:endParaRPr lang="ca-ES" sz="10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4 : Turisme : turisme de benestar i agroturisme</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2583667732"/>
                  </a:ext>
                </a:extLst>
              </a:tr>
              <a:tr h="1087394">
                <a:tc>
                  <a:txBody>
                    <a:bodyPr/>
                    <a:lstStyle/>
                    <a:p>
                      <a:r>
                        <a:rPr lang="ca-ES" sz="1000" b="1" noProof="0" dirty="0">
                          <a:effectLst/>
                        </a:rPr>
                        <a:t>Primeres àrees d’especialització identificades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dirty="0"/>
                        <a:t>Solucions biològiques en agricultura (vegetal i animal)</a:t>
                      </a:r>
                    </a:p>
                    <a:p>
                      <a:pPr marL="342900" lvl="0" indent="-342900">
                        <a:spcBef>
                          <a:spcPts val="200"/>
                        </a:spcBef>
                        <a:spcAft>
                          <a:spcPts val="200"/>
                        </a:spcAft>
                        <a:buClr>
                          <a:srgbClr val="C73C3A"/>
                        </a:buClr>
                        <a:buFont typeface="Symbol" pitchFamily="2" charset="2"/>
                        <a:buChar char=""/>
                        <a:tabLst>
                          <a:tab pos="144145" algn="l"/>
                        </a:tabLst>
                      </a:pPr>
                      <a:r>
                        <a:rPr lang="ca-ES" sz="1000" dirty="0"/>
                        <a:t>Desenvolupament i integració de noves tecnologies digitals (treball en xarxa de proveïdors tecnològics i productors agrícoles)</a:t>
                      </a:r>
                    </a:p>
                    <a:p>
                      <a:pPr marL="342900" lvl="0" indent="-342900">
                        <a:spcBef>
                          <a:spcPts val="200"/>
                        </a:spcBef>
                        <a:spcAft>
                          <a:spcPts val="200"/>
                        </a:spcAft>
                        <a:buClr>
                          <a:srgbClr val="C73C3A"/>
                        </a:buClr>
                        <a:buFont typeface="Symbol" pitchFamily="2" charset="2"/>
                        <a:buChar char=""/>
                        <a:tabLst>
                          <a:tab pos="144145" algn="l"/>
                        </a:tabLst>
                      </a:pPr>
                      <a:r>
                        <a:rPr lang="ca-ES" sz="1000" dirty="0"/>
                        <a:t>Adaptació al canvi climàtic </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3595209391"/>
                  </a:ext>
                </a:extLst>
              </a:tr>
            </a:tbl>
          </a:graphicData>
        </a:graphic>
      </p:graphicFrame>
      <p:pic>
        <p:nvPicPr>
          <p:cNvPr id="6" name="Picture 5">
            <a:extLst>
              <a:ext uri="{FF2B5EF4-FFF2-40B4-BE49-F238E27FC236}">
                <a16:creationId xmlns:a16="http://schemas.microsoft.com/office/drawing/2014/main" id="{6C932D00-B591-7242-9216-97395AF38195}"/>
              </a:ext>
            </a:extLst>
          </p:cNvPr>
          <p:cNvPicPr>
            <a:picLocks noChangeAspect="1"/>
          </p:cNvPicPr>
          <p:nvPr/>
        </p:nvPicPr>
        <p:blipFill rotWithShape="1">
          <a:blip r:embed="rId2"/>
          <a:srcRect l="54645" t="18003" r="27555" b="59677"/>
          <a:stretch/>
        </p:blipFill>
        <p:spPr>
          <a:xfrm>
            <a:off x="9304" y="825329"/>
            <a:ext cx="651089" cy="630829"/>
          </a:xfrm>
          <a:prstGeom prst="rect">
            <a:avLst/>
          </a:prstGeom>
        </p:spPr>
      </p:pic>
      <p:pic>
        <p:nvPicPr>
          <p:cNvPr id="7" name="Picture 6">
            <a:extLst>
              <a:ext uri="{FF2B5EF4-FFF2-40B4-BE49-F238E27FC236}">
                <a16:creationId xmlns:a16="http://schemas.microsoft.com/office/drawing/2014/main" id="{CE3FDC1F-C168-F04D-953A-966C4F5AF3B8}"/>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015FD809-1921-B240-887A-11AF64D86506}"/>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34746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7881-3A21-4594-B277-A0EDA66C3443}"/>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30557C88-74A9-4380-BCF0-98F468057BD4}"/>
              </a:ext>
            </a:extLst>
          </p:cNvPr>
          <p:cNvSpPr>
            <a:spLocks noGrp="1"/>
          </p:cNvSpPr>
          <p:nvPr>
            <p:ph idx="1"/>
          </p:nvPr>
        </p:nvSpPr>
        <p:spPr>
          <a:xfrm>
            <a:off x="628651" y="1572126"/>
            <a:ext cx="4725402" cy="2984576"/>
          </a:xfrm>
        </p:spPr>
        <p:txBody>
          <a:bodyPr>
            <a:normAutofit/>
          </a:bodyPr>
          <a:lstStyle/>
          <a:p>
            <a:pPr marL="1028648" lvl="3" indent="0">
              <a:buNone/>
            </a:pPr>
            <a:endParaRPr lang="fr-FR" sz="1050" dirty="0"/>
          </a:p>
          <a:p>
            <a:r>
              <a:rPr lang="fr-FR" sz="1600" dirty="0"/>
              <a:t>9h30-9h45 : Ouverture de l’atelier</a:t>
            </a:r>
          </a:p>
          <a:p>
            <a:pPr lvl="1"/>
            <a:endParaRPr lang="fr-FR" sz="1200" dirty="0"/>
          </a:p>
          <a:p>
            <a:r>
              <a:rPr lang="fr-FR" sz="1600" dirty="0"/>
              <a:t>9h45-10h25 : Recommandations globales pour la future S3 2021-2027</a:t>
            </a:r>
          </a:p>
          <a:p>
            <a:pPr lvl="1"/>
            <a:endParaRPr lang="fr-FR" sz="1300" dirty="0"/>
          </a:p>
          <a:p>
            <a:r>
              <a:rPr lang="fr-FR" sz="1600" dirty="0"/>
              <a:t>10h25-11h25 : Recommandations par domaine de spécialisation</a:t>
            </a:r>
          </a:p>
          <a:p>
            <a:pPr lvl="1"/>
            <a:endParaRPr lang="fr-FR" sz="1300" dirty="0"/>
          </a:p>
          <a:p>
            <a:r>
              <a:rPr lang="fr-FR" sz="1600" dirty="0"/>
              <a:t>11h25-11h30 : Synthèse globale</a:t>
            </a:r>
            <a:endParaRPr lang="fr-FR" sz="1300" dirty="0"/>
          </a:p>
          <a:p>
            <a:endParaRPr lang="fr-FR" sz="1600" dirty="0"/>
          </a:p>
        </p:txBody>
      </p:sp>
      <p:sp>
        <p:nvSpPr>
          <p:cNvPr id="4" name="Espace réservé du numéro de diapositive 3">
            <a:extLst>
              <a:ext uri="{FF2B5EF4-FFF2-40B4-BE49-F238E27FC236}">
                <a16:creationId xmlns:a16="http://schemas.microsoft.com/office/drawing/2014/main" id="{878C9109-AC43-49F6-8AB7-BF7BCAF09685}"/>
              </a:ext>
            </a:extLst>
          </p:cNvPr>
          <p:cNvSpPr>
            <a:spLocks noGrp="1"/>
          </p:cNvSpPr>
          <p:nvPr>
            <p:ph type="sldNum" sz="quarter" idx="10"/>
          </p:nvPr>
        </p:nvSpPr>
        <p:spPr/>
        <p:txBody>
          <a:bodyPr/>
          <a:lstStyle/>
          <a:p>
            <a:fld id="{948D080D-74FF-BC4B-95C4-BC8324BDFCBF}" type="slidenum">
              <a:rPr lang="en-US" smtClean="0"/>
              <a:pPr/>
              <a:t>3</a:t>
            </a:fld>
            <a:endParaRPr lang="en-US"/>
          </a:p>
        </p:txBody>
      </p:sp>
      <p:sp>
        <p:nvSpPr>
          <p:cNvPr id="5" name="Rectangle 4">
            <a:extLst>
              <a:ext uri="{FF2B5EF4-FFF2-40B4-BE49-F238E27FC236}">
                <a16:creationId xmlns:a16="http://schemas.microsoft.com/office/drawing/2014/main" id="{03AD3C5B-4FEC-42D6-AAAB-2E6E79A563C7}"/>
              </a:ext>
            </a:extLst>
          </p:cNvPr>
          <p:cNvSpPr/>
          <p:nvPr/>
        </p:nvSpPr>
        <p:spPr bwMode="auto">
          <a:xfrm>
            <a:off x="5269832" y="1047579"/>
            <a:ext cx="3874168" cy="350912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a:cs typeface="Arial" panose="020B0604020202020204" pitchFamily="34" charset="0"/>
              </a:rPr>
              <a:t>Agenda del taller :</a:t>
            </a:r>
          </a:p>
          <a:p>
            <a:pPr marL="0" marR="0" indent="0" algn="l" defTabSz="914400" rtl="0" eaLnBrk="0" fontAlgn="base" latinLnBrk="0" hangingPunct="0">
              <a:lnSpc>
                <a:spcPct val="100000"/>
              </a:lnSpc>
              <a:spcBef>
                <a:spcPct val="0"/>
              </a:spcBef>
              <a:spcAft>
                <a:spcPct val="0"/>
              </a:spcAft>
              <a:buClrTx/>
              <a:buSzTx/>
              <a:buFontTx/>
              <a:buNone/>
              <a:tabLst/>
            </a:pPr>
            <a:endParaRPr lang="ca-ES" sz="2800">
              <a:cs typeface="Arial" panose="020B0604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ca-ES" sz="1600">
                <a:cs typeface="Arial" panose="020B0604020202020204" pitchFamily="34" charset="0"/>
              </a:rPr>
              <a:t>9.30h-9.45h : Inauguració del taller</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ca-ES" sz="1600">
              <a:cs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kumimoji="0" lang="ca-ES" sz="1600" i="0" u="none" strike="noStrike" cap="none" normalizeH="0" baseline="0">
                <a:ln>
                  <a:noFill/>
                </a:ln>
                <a:effectLst/>
                <a:cs typeface="Arial" panose="020B0604020202020204" pitchFamily="34" charset="0"/>
              </a:rPr>
              <a:t>9.45h-10.25h : Recomanacions generals per al futur RIS3</a:t>
            </a:r>
          </a:p>
          <a:p>
            <a:pPr lvl="1" defTabSz="914400" eaLnBrk="0" fontAlgn="base" hangingPunct="0">
              <a:spcBef>
                <a:spcPct val="0"/>
              </a:spcBef>
              <a:spcAft>
                <a:spcPct val="0"/>
              </a:spcAft>
            </a:pPr>
            <a:endParaRPr kumimoji="0" lang="ca-ES" sz="1800" i="0" u="none" strike="noStrike" cap="none" normalizeH="0" baseline="0">
              <a:ln>
                <a:noFill/>
              </a:ln>
              <a:effectLst/>
              <a:cs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ca-ES" sz="1600">
                <a:cs typeface="Arial" panose="020B0604020202020204" pitchFamily="34" charset="0"/>
              </a:rPr>
              <a:t>10.25h-11.25h : Recomanacions per àmbit d’especialització</a:t>
            </a:r>
          </a:p>
          <a:p>
            <a:pPr marL="285750" indent="-285750" defTabSz="914400" eaLnBrk="0" fontAlgn="base" hangingPunct="0">
              <a:spcBef>
                <a:spcPct val="0"/>
              </a:spcBef>
              <a:spcAft>
                <a:spcPct val="0"/>
              </a:spcAft>
              <a:buFont typeface="Arial" panose="020B0604020202020204" pitchFamily="34" charset="0"/>
              <a:buChar char="•"/>
            </a:pPr>
            <a:endParaRPr lang="ca-ES" sz="1600">
              <a:cs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ca-ES" sz="1600">
                <a:cs typeface="Arial" panose="020B0604020202020204" pitchFamily="34" charset="0"/>
              </a:rPr>
              <a:t>11.25h-11.30h : Síntesi global</a:t>
            </a:r>
          </a:p>
          <a:p>
            <a:pPr marL="285750" indent="-285750" defTabSz="914400" eaLnBrk="0" fontAlgn="base" hangingPunct="0">
              <a:spcBef>
                <a:spcPct val="0"/>
              </a:spcBef>
              <a:spcAft>
                <a:spcPct val="0"/>
              </a:spcAft>
              <a:buFont typeface="Arial" panose="020B0604020202020204" pitchFamily="34" charset="0"/>
              <a:buChar char="•"/>
            </a:pPr>
            <a:endParaRPr kumimoji="0" lang="ca-ES" sz="2000" i="0" u="none" strike="noStrike" cap="none" normalizeH="0" baseline="0">
              <a:ln>
                <a:noFill/>
              </a:ln>
              <a:effectLst/>
              <a:cs typeface="Arial" panose="020B0604020202020204" pitchFamily="34" charset="0"/>
            </a:endParaRPr>
          </a:p>
          <a:p>
            <a:endParaRPr kumimoji="0" lang="ca-ES" sz="2000" i="0" u="none" strike="noStrike" cap="none" normalizeH="0" baseline="0">
              <a:ln>
                <a:noFill/>
              </a:ln>
              <a:effectLst/>
              <a:cs typeface="Arial" panose="020B0604020202020204" pitchFamily="34" charset="0"/>
            </a:endParaRPr>
          </a:p>
        </p:txBody>
      </p:sp>
      <p:pic>
        <p:nvPicPr>
          <p:cNvPr id="2052" name="Picture 4" descr="Picture Royalty Free And Png Icon Free - Clock Icon Png , Transparent  Cartoon - Jing.fm">
            <a:extLst>
              <a:ext uri="{FF2B5EF4-FFF2-40B4-BE49-F238E27FC236}">
                <a16:creationId xmlns:a16="http://schemas.microsoft.com/office/drawing/2014/main" id="{236379B9-01E6-914C-9622-387011B8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816" y="638914"/>
            <a:ext cx="843062" cy="817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B11C3E0-E9A8-D04B-B821-1D87DCB8B9BC}"/>
              </a:ext>
            </a:extLst>
          </p:cNvPr>
          <p:cNvPicPr>
            <a:picLocks noChangeAspect="1"/>
          </p:cNvPicPr>
          <p:nvPr/>
        </p:nvPicPr>
        <p:blipFill>
          <a:blip r:embed="rId4"/>
          <a:stretch>
            <a:fillRect/>
          </a:stretch>
        </p:blipFill>
        <p:spPr>
          <a:xfrm>
            <a:off x="185591" y="0"/>
            <a:ext cx="1206387" cy="490030"/>
          </a:xfrm>
          <a:prstGeom prst="rect">
            <a:avLst/>
          </a:prstGeom>
        </p:spPr>
      </p:pic>
      <p:pic>
        <p:nvPicPr>
          <p:cNvPr id="9" name="Picture 8">
            <a:extLst>
              <a:ext uri="{FF2B5EF4-FFF2-40B4-BE49-F238E27FC236}">
                <a16:creationId xmlns:a16="http://schemas.microsoft.com/office/drawing/2014/main" id="{D5CCF90A-A016-6941-A497-6D364D6A9ABB}"/>
              </a:ext>
            </a:extLst>
          </p:cNvPr>
          <p:cNvPicPr>
            <a:picLocks noChangeAspect="1"/>
          </p:cNvPicPr>
          <p:nvPr/>
        </p:nvPicPr>
        <p:blipFill>
          <a:blip r:embed="rId5"/>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45657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002EE-1A03-BB4F-BB61-1DA46F40E562}"/>
              </a:ext>
            </a:extLst>
          </p:cNvPr>
          <p:cNvSpPr>
            <a:spLocks noGrp="1"/>
          </p:cNvSpPr>
          <p:nvPr>
            <p:ph type="sldNum" sz="quarter" idx="12"/>
          </p:nvPr>
        </p:nvSpPr>
        <p:spPr/>
        <p:txBody>
          <a:bodyPr/>
          <a:lstStyle/>
          <a:p>
            <a:fld id="{AC408851-99D8-9A44-B83F-995A95EE6BF9}" type="slidenum">
              <a:rPr lang="fr-FR" smtClean="0"/>
              <a:t>30</a:t>
            </a:fld>
            <a:endParaRPr lang="fr-FR"/>
          </a:p>
        </p:txBody>
      </p:sp>
      <p:pic>
        <p:nvPicPr>
          <p:cNvPr id="1028" name="Picture 4" descr="Conversation icon - multimedia, speech bubble, speech, chat,  communications, conversation, dialogue, chat box, chat bubble | Box icon,  Cute doodles, Iphone icon">
            <a:extLst>
              <a:ext uri="{FF2B5EF4-FFF2-40B4-BE49-F238E27FC236}">
                <a16:creationId xmlns:a16="http://schemas.microsoft.com/office/drawing/2014/main" id="{D086513F-E47A-6346-9B56-E7E35905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530" y="2260351"/>
            <a:ext cx="2126940" cy="212694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3">
            <a:extLst>
              <a:ext uri="{FF2B5EF4-FFF2-40B4-BE49-F238E27FC236}">
                <a16:creationId xmlns:a16="http://schemas.microsoft.com/office/drawing/2014/main" id="{B882D9F2-6548-F14E-9C15-120309AB9E98}"/>
              </a:ext>
            </a:extLst>
          </p:cNvPr>
          <p:cNvSpPr txBox="1">
            <a:spLocks/>
          </p:cNvSpPr>
          <p:nvPr/>
        </p:nvSpPr>
        <p:spPr>
          <a:xfrm>
            <a:off x="1826183" y="1637551"/>
            <a:ext cx="5491634" cy="622800"/>
          </a:xfrm>
          <a:prstGeom prst="rect">
            <a:avLst/>
          </a:prstGeom>
        </p:spPr>
        <p:txBody>
          <a:bodyPr>
            <a:normAutofit/>
          </a:bodyPr>
          <a:lstStyle>
            <a:lvl1pPr marL="342891" marR="0" indent="-342891" algn="l" defTabSz="685766" rtl="0" eaLnBrk="1" fontAlgn="auto" latinLnBrk="0" hangingPunct="1">
              <a:lnSpc>
                <a:spcPct val="90000"/>
              </a:lnSpc>
              <a:spcBef>
                <a:spcPts val="751"/>
              </a:spcBef>
              <a:spcAft>
                <a:spcPts val="0"/>
              </a:spcAft>
              <a:buClrTx/>
              <a:buSzTx/>
              <a:buFontTx/>
              <a:buBlip>
                <a:blip r:embed="rId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b="1" dirty="0"/>
              <a:t>Temps d’échange / </a:t>
            </a:r>
            <a:r>
              <a:rPr lang="ca-ES" b="1" dirty="0">
                <a:solidFill>
                  <a:schemeClr val="accent2">
                    <a:lumMod val="75000"/>
                  </a:schemeClr>
                </a:solidFill>
              </a:rPr>
              <a:t>Temps d’intercanvi </a:t>
            </a:r>
          </a:p>
          <a:p>
            <a:endParaRPr lang="fr-FR" dirty="0">
              <a:solidFill>
                <a:schemeClr val="accent1"/>
              </a:solidFill>
            </a:endParaRPr>
          </a:p>
        </p:txBody>
      </p:sp>
      <p:pic>
        <p:nvPicPr>
          <p:cNvPr id="7" name="Picture 6">
            <a:extLst>
              <a:ext uri="{FF2B5EF4-FFF2-40B4-BE49-F238E27FC236}">
                <a16:creationId xmlns:a16="http://schemas.microsoft.com/office/drawing/2014/main" id="{EA969D3D-DFC5-8A4D-8615-058E603F3E48}"/>
              </a:ext>
            </a:extLst>
          </p:cNvPr>
          <p:cNvPicPr>
            <a:picLocks noChangeAspect="1"/>
          </p:cNvPicPr>
          <p:nvPr/>
        </p:nvPicPr>
        <p:blipFill>
          <a:blip r:embed="rId5"/>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BFEAB4C7-8A22-3146-9FBD-7CDBD1AB066C}"/>
              </a:ext>
            </a:extLst>
          </p:cNvPr>
          <p:cNvPicPr>
            <a:picLocks noChangeAspect="1"/>
          </p:cNvPicPr>
          <p:nvPr/>
        </p:nvPicPr>
        <p:blipFill>
          <a:blip r:embed="rId6"/>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94962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4 : Tourisme sain, sûr, durable et dynamique (1/2)</a:t>
            </a:r>
          </a:p>
          <a:p>
            <a:endParaRPr lang="fr-FR"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3992776558"/>
              </p:ext>
            </p:extLst>
          </p:nvPr>
        </p:nvGraphicFramePr>
        <p:xfrm>
          <a:off x="334850" y="2088684"/>
          <a:ext cx="8474299" cy="2129303"/>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047252">
                <a:tc>
                  <a:txBody>
                    <a:bodyPr/>
                    <a:lstStyle/>
                    <a:p>
                      <a:pPr algn="l">
                        <a:lnSpc>
                          <a:spcPct val="107000"/>
                        </a:lnSpc>
                        <a:spcAft>
                          <a:spcPts val="600"/>
                        </a:spcAft>
                        <a:buFontTx/>
                        <a:buNone/>
                      </a:pPr>
                      <a:r>
                        <a:rPr lang="fr-FR" sz="1000" b="1" dirty="0">
                          <a:effectLst/>
                          <a:latin typeface="+mn-lt"/>
                        </a:rPr>
                        <a:t>Périmètre du Domaine</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Accroître la qualité du tourisme sur le territoire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Structurer une offre touristique plus durable, saine et résiliente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Intégrer les outils numériques dans le secteur et favoriser l’innovation technologique</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Changements des pratiques touristiques en lien avec le changement climatique</a:t>
                      </a:r>
                      <a:r>
                        <a:rPr lang="en-GB" sz="1000" kern="1200" dirty="0">
                          <a:solidFill>
                            <a:schemeClr val="tx1"/>
                          </a:solidFill>
                          <a:effectLst/>
                          <a:latin typeface="+mn-lt"/>
                          <a:ea typeface="+mn-ea"/>
                          <a:cs typeface="+mn-cs"/>
                        </a:rPr>
                        <a:t> </a:t>
                      </a:r>
                      <a:endParaRPr lang="fr-FR" sz="1000" kern="1200" dirty="0">
                        <a:solidFill>
                          <a:schemeClr val="tx1"/>
                        </a:solidFill>
                        <a:effectLst/>
                        <a:latin typeface="+mn-lt"/>
                        <a:ea typeface="+mn-ea"/>
                        <a:cs typeface="+mn-cs"/>
                      </a:endParaRPr>
                    </a:p>
                  </a:txBody>
                  <a:tcPr marL="49703" marR="49703" marT="0" marB="0"/>
                </a:tc>
                <a:extLst>
                  <a:ext uri="{0D108BD9-81ED-4DB2-BD59-A6C34878D82A}">
                    <a16:rowId xmlns:a16="http://schemas.microsoft.com/office/drawing/2014/main" val="2259318859"/>
                  </a:ext>
                </a:extLst>
              </a:tr>
              <a:tr h="1082051">
                <a:tc>
                  <a:txBody>
                    <a:bodyPr/>
                    <a:lstStyle/>
                    <a:p>
                      <a:pPr algn="l">
                        <a:lnSpc>
                          <a:spcPct val="107000"/>
                        </a:lnSpc>
                        <a:spcAft>
                          <a:spcPts val="600"/>
                        </a:spcAft>
                      </a:pPr>
                      <a:r>
                        <a:rPr lang="fr-FR" sz="1000" b="1" dirty="0">
                          <a:effectLst/>
                          <a:latin typeface="+mn-lt"/>
                        </a:rPr>
                        <a:t>Enjeux du Domaine pour la S3 2021/2027 </a:t>
                      </a:r>
                      <a:endParaRPr lang="en-GB" sz="1000" b="1" dirty="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Accompagner la transformation digitale des entreprises touristiques avec des technologies innovantes</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Promouvoir un secteur touristique plus respectueux de l’environnement</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Favoriser une approche « quatre saisons »</a:t>
                      </a:r>
                      <a:endParaRPr lang="en-GB" sz="1000" kern="1200" dirty="0">
                        <a:solidFill>
                          <a:schemeClr val="tx1"/>
                        </a:solidFill>
                        <a:effectLst/>
                        <a:latin typeface="+mn-lt"/>
                        <a:ea typeface="+mn-ea"/>
                        <a:cs typeface="+mn-cs"/>
                      </a:endParaRP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fr-FR" sz="1000" kern="1200" dirty="0">
                          <a:solidFill>
                            <a:schemeClr val="tx1"/>
                          </a:solidFill>
                          <a:effectLst/>
                          <a:latin typeface="+mn-lt"/>
                          <a:ea typeface="+mn-ea"/>
                          <a:cs typeface="+mn-cs"/>
                        </a:rPr>
                        <a:t>Favoriser le lien entre recherche et industrie</a:t>
                      </a:r>
                      <a:r>
                        <a:rPr lang="en-GB" sz="1000" kern="1200" dirty="0">
                          <a:solidFill>
                            <a:schemeClr val="tx1"/>
                          </a:solidFill>
                          <a:effectLst/>
                          <a:latin typeface="+mn-lt"/>
                          <a:ea typeface="+mn-ea"/>
                          <a:cs typeface="+mn-cs"/>
                        </a:rPr>
                        <a:t> </a:t>
                      </a:r>
                    </a:p>
                  </a:txBody>
                  <a:tcPr marL="49703" marR="49703" marT="0" marB="0"/>
                </a:tc>
                <a:extLst>
                  <a:ext uri="{0D108BD9-81ED-4DB2-BD59-A6C34878D82A}">
                    <a16:rowId xmlns:a16="http://schemas.microsoft.com/office/drawing/2014/main" val="298036408"/>
                  </a:ext>
                </a:extLst>
              </a:tr>
            </a:tbl>
          </a:graphicData>
        </a:graphic>
      </p:graphicFrame>
      <p:pic>
        <p:nvPicPr>
          <p:cNvPr id="7" name="Picture 6" descr="Timeline&#10;&#10;Description automatically generated">
            <a:extLst>
              <a:ext uri="{FF2B5EF4-FFF2-40B4-BE49-F238E27FC236}">
                <a16:creationId xmlns:a16="http://schemas.microsoft.com/office/drawing/2014/main" id="{AC976AB0-3FB5-134D-AB47-399E99E33384}"/>
              </a:ext>
            </a:extLst>
          </p:cNvPr>
          <p:cNvPicPr>
            <a:picLocks noChangeAspect="1"/>
          </p:cNvPicPr>
          <p:nvPr/>
        </p:nvPicPr>
        <p:blipFill rotWithShape="1">
          <a:blip r:embed="rId2"/>
          <a:srcRect l="77862" t="17994" r="4337" b="59383"/>
          <a:stretch/>
        </p:blipFill>
        <p:spPr>
          <a:xfrm>
            <a:off x="25756" y="829619"/>
            <a:ext cx="651089" cy="639430"/>
          </a:xfrm>
          <a:prstGeom prst="rect">
            <a:avLst/>
          </a:prstGeom>
        </p:spPr>
      </p:pic>
      <p:pic>
        <p:nvPicPr>
          <p:cNvPr id="6" name="Picture 5">
            <a:extLst>
              <a:ext uri="{FF2B5EF4-FFF2-40B4-BE49-F238E27FC236}">
                <a16:creationId xmlns:a16="http://schemas.microsoft.com/office/drawing/2014/main" id="{8ED661FA-7C1D-7043-9F4E-40334D3C4E44}"/>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4EC5E254-892F-6949-B14B-1C9489012830}"/>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086505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fr-FR" dirty="0"/>
              <a:t>Domaine 4 : Tourisme sain, sûr, durable et dynamique (2/2)</a:t>
            </a:r>
          </a:p>
          <a:p>
            <a:endParaRPr lang="fr-FR"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100516997"/>
              </p:ext>
            </p:extLst>
          </p:nvPr>
        </p:nvGraphicFramePr>
        <p:xfrm>
          <a:off x="218941" y="1648497"/>
          <a:ext cx="8706118" cy="2928918"/>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336555">
                <a:tc>
                  <a:txBody>
                    <a:bodyPr/>
                    <a:lstStyle/>
                    <a:p>
                      <a:r>
                        <a:rPr lang="fr-FR" sz="1000" b="1" noProof="0">
                          <a:effectLst/>
                        </a:rPr>
                        <a:t>Objectifs stratégiques</a:t>
                      </a:r>
                      <a:endParaRPr lang="fr-FR" sz="10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r>
                        <a:rPr lang="fr-FR" sz="1000" kern="1200" noProof="0" dirty="0">
                          <a:solidFill>
                            <a:schemeClr val="tx1"/>
                          </a:solidFill>
                          <a:effectLst/>
                          <a:latin typeface="+mn-lt"/>
                          <a:ea typeface="+mn-ea"/>
                          <a:cs typeface="+mn-cs"/>
                        </a:rPr>
                        <a:t>Ambition globale : Favoriser le développement d’un modèle touristique sain, sûr, durable et dynamique </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OS1 : Faciliter la mise en réseau, l’innovation et l’évolution des pratiques dans le secteur touristique pour un modèle touristique durable face au changement climatique</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OS2 : Soutenir l’innovation numérique dans le secteur touristique </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OS3 : Développer la transversalité du tourisme en lien avec les autres DIS (tourisme littoral, tourisme de bien-être, agrotourisme…)</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OS 4 : Favoriser un tourisme « quatre saisons » </a:t>
                      </a:r>
                    </a:p>
                  </a:txBody>
                  <a:tcPr marL="34793" marR="34793" marT="0" marB="0"/>
                </a:tc>
                <a:extLst>
                  <a:ext uri="{0D108BD9-81ED-4DB2-BD59-A6C34878D82A}">
                    <a16:rowId xmlns:a16="http://schemas.microsoft.com/office/drawing/2014/main" val="1743489503"/>
                  </a:ext>
                </a:extLst>
              </a:tr>
              <a:tr h="742483">
                <a:tc>
                  <a:txBody>
                    <a:bodyPr/>
                    <a:lstStyle/>
                    <a:p>
                      <a:r>
                        <a:rPr lang="fr-FR" sz="1000" b="1" noProof="0" dirty="0">
                          <a:effectLst/>
                        </a:rPr>
                        <a:t>Connexions avec les autres Domaines</a:t>
                      </a:r>
                      <a:endParaRPr lang="fr-FR"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Domaine 1 : Eau : Tourisme littoral et </a:t>
                      </a:r>
                      <a:r>
                        <a:rPr lang="fr-FR" sz="1000" kern="800" dirty="0">
                          <a:effectLst/>
                        </a:rPr>
                        <a:t>usages (utilisation saisonnière de l’eau)</a:t>
                      </a:r>
                      <a:endParaRPr lang="fr-FR" sz="1000" kern="800" noProof="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Domaine 2 : E-santé : Tourisme de bien-être</a:t>
                      </a: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noProof="0" dirty="0">
                          <a:solidFill>
                            <a:schemeClr val="tx1"/>
                          </a:solidFill>
                          <a:effectLst/>
                          <a:latin typeface="+mn-lt"/>
                          <a:ea typeface="+mn-ea"/>
                          <a:cs typeface="+mn-cs"/>
                        </a:rPr>
                        <a:t>Domaine 3 : Agriculture et industrie agroalimentaire : tourisme de bien-être et agrotourisme</a:t>
                      </a:r>
                    </a:p>
                  </a:txBody>
                  <a:tcPr marL="34793" marR="34793" marT="0" marB="0"/>
                </a:tc>
                <a:extLst>
                  <a:ext uri="{0D108BD9-81ED-4DB2-BD59-A6C34878D82A}">
                    <a16:rowId xmlns:a16="http://schemas.microsoft.com/office/drawing/2014/main" val="2583667732"/>
                  </a:ext>
                </a:extLst>
              </a:tr>
              <a:tr h="849880">
                <a:tc>
                  <a:txBody>
                    <a:bodyPr/>
                    <a:lstStyle/>
                    <a:p>
                      <a:r>
                        <a:rPr lang="fr-FR" sz="1000" b="1" noProof="0">
                          <a:effectLst/>
                        </a:rPr>
                        <a:t>Premières pistes de spécialisation identifiées </a:t>
                      </a:r>
                      <a:endParaRPr lang="fr-FR" sz="10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Tourisme et numérique </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Tourisme durable et résilient </a:t>
                      </a:r>
                      <a:endParaRPr lang="en-GB" sz="1000" kern="800" dirty="0">
                        <a:solidFill>
                          <a:schemeClr val="tx1"/>
                        </a:solidFill>
                        <a:effectLst/>
                        <a:latin typeface="+mn-lt"/>
                        <a:ea typeface="+mn-ea"/>
                        <a:cs typeface="+mn-cs"/>
                      </a:endParaRPr>
                    </a:p>
                    <a:p>
                      <a:pPr marL="342900" lvl="0" indent="-342900" algn="l" defTabSz="685766" rtl="0" eaLnBrk="1" latinLnBrk="0" hangingPunct="1">
                        <a:spcBef>
                          <a:spcPts val="200"/>
                        </a:spcBef>
                        <a:spcAft>
                          <a:spcPts val="200"/>
                        </a:spcAft>
                        <a:buClr>
                          <a:srgbClr val="C73C3A"/>
                        </a:buClr>
                        <a:buFont typeface="Symbol" pitchFamily="2" charset="2"/>
                        <a:buChar char=""/>
                        <a:tabLst>
                          <a:tab pos="144145" algn="l"/>
                        </a:tabLst>
                      </a:pPr>
                      <a:r>
                        <a:rPr lang="fr-FR" sz="1000" kern="800" dirty="0">
                          <a:solidFill>
                            <a:schemeClr val="tx1"/>
                          </a:solidFill>
                          <a:effectLst/>
                          <a:latin typeface="+mn-lt"/>
                          <a:ea typeface="+mn-ea"/>
                          <a:cs typeface="+mn-cs"/>
                        </a:rPr>
                        <a:t>Activités « quatre saisons »</a:t>
                      </a:r>
                      <a:r>
                        <a:rPr lang="en-GB" sz="1000" kern="800" dirty="0">
                          <a:solidFill>
                            <a:schemeClr val="tx1"/>
                          </a:solidFill>
                          <a:effectLst/>
                          <a:latin typeface="+mn-lt"/>
                          <a:ea typeface="+mn-ea"/>
                          <a:cs typeface="+mn-cs"/>
                        </a:rPr>
                        <a:t> </a:t>
                      </a:r>
                      <a:endParaRPr lang="fr-FR" sz="1000" kern="800" noProof="0" dirty="0">
                        <a:solidFill>
                          <a:schemeClr val="tx1"/>
                        </a:solidFill>
                        <a:effectLst/>
                        <a:latin typeface="+mn-lt"/>
                        <a:ea typeface="+mn-ea"/>
                        <a:cs typeface="+mn-cs"/>
                      </a:endParaRPr>
                    </a:p>
                  </a:txBody>
                  <a:tcPr marL="34793" marR="34793" marT="0" marB="0"/>
                </a:tc>
                <a:extLst>
                  <a:ext uri="{0D108BD9-81ED-4DB2-BD59-A6C34878D82A}">
                    <a16:rowId xmlns:a16="http://schemas.microsoft.com/office/drawing/2014/main" val="3595209391"/>
                  </a:ext>
                </a:extLst>
              </a:tr>
            </a:tbl>
          </a:graphicData>
        </a:graphic>
      </p:graphicFrame>
      <p:pic>
        <p:nvPicPr>
          <p:cNvPr id="5" name="Picture 4" descr="Timeline&#10;&#10;Description automatically generated">
            <a:extLst>
              <a:ext uri="{FF2B5EF4-FFF2-40B4-BE49-F238E27FC236}">
                <a16:creationId xmlns:a16="http://schemas.microsoft.com/office/drawing/2014/main" id="{7D85611F-A440-A247-8655-951025ECD402}"/>
              </a:ext>
            </a:extLst>
          </p:cNvPr>
          <p:cNvPicPr>
            <a:picLocks noChangeAspect="1"/>
          </p:cNvPicPr>
          <p:nvPr/>
        </p:nvPicPr>
        <p:blipFill rotWithShape="1">
          <a:blip r:embed="rId2"/>
          <a:srcRect l="77862" t="17994" r="4337" b="59383"/>
          <a:stretch/>
        </p:blipFill>
        <p:spPr>
          <a:xfrm>
            <a:off x="25756" y="829619"/>
            <a:ext cx="651089" cy="639430"/>
          </a:xfrm>
          <a:prstGeom prst="rect">
            <a:avLst/>
          </a:prstGeom>
        </p:spPr>
      </p:pic>
      <p:pic>
        <p:nvPicPr>
          <p:cNvPr id="7" name="Picture 6">
            <a:extLst>
              <a:ext uri="{FF2B5EF4-FFF2-40B4-BE49-F238E27FC236}">
                <a16:creationId xmlns:a16="http://schemas.microsoft.com/office/drawing/2014/main" id="{89525095-DCE8-F446-AF28-F6C719D2F4D1}"/>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2F224535-8F74-AD44-806C-B4367B4C0469}"/>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51950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4: Turisme saludable, segur, sostenible i dinàmic (1/2)</a:t>
            </a:r>
          </a:p>
          <a:p>
            <a:endParaRPr lang="ca-ES" dirty="0">
              <a:solidFill>
                <a:schemeClr val="accent1"/>
              </a:solidFill>
            </a:endParaRPr>
          </a:p>
        </p:txBody>
      </p:sp>
      <p:graphicFrame>
        <p:nvGraphicFramePr>
          <p:cNvPr id="9" name="Table 8">
            <a:extLst>
              <a:ext uri="{FF2B5EF4-FFF2-40B4-BE49-F238E27FC236}">
                <a16:creationId xmlns:a16="http://schemas.microsoft.com/office/drawing/2014/main" id="{85F88E70-37D3-D347-8DE3-823CE2BD5C8A}"/>
              </a:ext>
            </a:extLst>
          </p:cNvPr>
          <p:cNvGraphicFramePr>
            <a:graphicFrameLocks noGrp="1"/>
          </p:cNvGraphicFramePr>
          <p:nvPr>
            <p:extLst>
              <p:ext uri="{D42A27DB-BD31-4B8C-83A1-F6EECF244321}">
                <p14:modId xmlns:p14="http://schemas.microsoft.com/office/powerpoint/2010/main" val="3417845297"/>
              </p:ext>
            </p:extLst>
          </p:nvPr>
        </p:nvGraphicFramePr>
        <p:xfrm>
          <a:off x="351300" y="2079554"/>
          <a:ext cx="8474299" cy="2234327"/>
        </p:xfrm>
        <a:graphic>
          <a:graphicData uri="http://schemas.openxmlformats.org/drawingml/2006/table">
            <a:tbl>
              <a:tblPr firstRow="1" firstCol="1" bandRow="1">
                <a:tableStyleId>{5940675A-B579-460E-94D1-54222C63F5DA}</a:tableStyleId>
              </a:tblPr>
              <a:tblGrid>
                <a:gridCol w="1850568">
                  <a:extLst>
                    <a:ext uri="{9D8B030D-6E8A-4147-A177-3AD203B41FA5}">
                      <a16:colId xmlns:a16="http://schemas.microsoft.com/office/drawing/2014/main" val="4206382981"/>
                    </a:ext>
                  </a:extLst>
                </a:gridCol>
                <a:gridCol w="6623731">
                  <a:extLst>
                    <a:ext uri="{9D8B030D-6E8A-4147-A177-3AD203B41FA5}">
                      <a16:colId xmlns:a16="http://schemas.microsoft.com/office/drawing/2014/main" val="1252159801"/>
                    </a:ext>
                  </a:extLst>
                </a:gridCol>
              </a:tblGrid>
              <a:tr h="1049471">
                <a:tc>
                  <a:txBody>
                    <a:bodyPr/>
                    <a:lstStyle/>
                    <a:p>
                      <a:pPr algn="l">
                        <a:lnSpc>
                          <a:spcPct val="107000"/>
                        </a:lnSpc>
                        <a:spcAft>
                          <a:spcPts val="600"/>
                        </a:spcAft>
                      </a:pPr>
                      <a:r>
                        <a:rPr lang="ca-ES" sz="1000" b="1" noProof="0">
                          <a:effectLst/>
                          <a:latin typeface="+mn-lt"/>
                        </a:rPr>
                        <a:t>Abast</a:t>
                      </a:r>
                      <a:endParaRPr lang="ca-ES" sz="1000" b="1" noProof="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ca-ES" sz="1000" dirty="0"/>
                        <a:t>Augmentar la qualitat del turisme a la regió </a:t>
                      </a:r>
                    </a:p>
                    <a:p>
                      <a:pPr marL="171450" lvl="0" indent="-171450" algn="just" defTabSz="685766" rtl="0" eaLnBrk="1" latinLnBrk="0" hangingPunct="1">
                        <a:lnSpc>
                          <a:spcPct val="107000"/>
                        </a:lnSpc>
                        <a:spcAft>
                          <a:spcPts val="400"/>
                        </a:spcAft>
                        <a:buClr>
                          <a:srgbClr val="C73C3A"/>
                        </a:buClr>
                        <a:buFont typeface="Arial" panose="020B0604020202020204" pitchFamily="34" charset="0"/>
                        <a:buChar char="•"/>
                      </a:pPr>
                      <a:r>
                        <a:rPr lang="ca-ES" sz="1000" dirty="0"/>
                        <a:t>Estructurar una oferta turística més sostenible, sana i </a:t>
                      </a:r>
                      <a:r>
                        <a:rPr lang="ca-ES" sz="1000" dirty="0" err="1"/>
                        <a:t>resilient</a:t>
                      </a:r>
                      <a:endParaRPr lang="ca-ES" sz="1000" noProof="0" dirty="0">
                        <a:effectLst/>
                      </a:endParaRPr>
                    </a:p>
                    <a:p>
                      <a:pPr marL="171450" marR="0" lvl="0" indent="-171450" algn="just" defTabSz="685766" rtl="0" eaLnBrk="1" fontAlgn="auto" latinLnBrk="0" hangingPunct="1">
                        <a:lnSpc>
                          <a:spcPct val="107000"/>
                        </a:lnSpc>
                        <a:spcBef>
                          <a:spcPts val="0"/>
                        </a:spcBef>
                        <a:spcAft>
                          <a:spcPts val="400"/>
                        </a:spcAft>
                        <a:buClr>
                          <a:srgbClr val="C73C3A"/>
                        </a:buClr>
                        <a:buSzTx/>
                        <a:buFont typeface="Arial" panose="020B0604020202020204" pitchFamily="34" charset="0"/>
                        <a:buChar char="•"/>
                        <a:tabLst/>
                        <a:defRPr/>
                      </a:pPr>
                      <a:r>
                        <a:rPr lang="ca-ES" sz="1000" dirty="0"/>
                        <a:t>Integrar eines digitals al sector i promoure la innovació tecnològica</a:t>
                      </a:r>
                    </a:p>
                    <a:p>
                      <a:pPr marL="171450" marR="0" lvl="0" indent="-171450" algn="just" defTabSz="685766" rtl="0" eaLnBrk="1" fontAlgn="auto" latinLnBrk="0" hangingPunct="1">
                        <a:lnSpc>
                          <a:spcPct val="107000"/>
                        </a:lnSpc>
                        <a:spcBef>
                          <a:spcPts val="0"/>
                        </a:spcBef>
                        <a:spcAft>
                          <a:spcPts val="400"/>
                        </a:spcAft>
                        <a:buClr>
                          <a:srgbClr val="C73C3A"/>
                        </a:buClr>
                        <a:buSzTx/>
                        <a:buFont typeface="Arial" panose="020B0604020202020204" pitchFamily="34" charset="0"/>
                        <a:buChar char="•"/>
                        <a:tabLst/>
                        <a:defRPr/>
                      </a:pPr>
                      <a:r>
                        <a:rPr lang="ca-ES" sz="1000" dirty="0"/>
                        <a:t>Canvis en les pràctiques turístiques relacionades amb el canvi climàtic</a:t>
                      </a:r>
                      <a:endParaRPr lang="ca-ES" sz="1000" spc="150" noProof="0" dirty="0">
                        <a:effectLst/>
                        <a:latin typeface="+mn-lt"/>
                      </a:endParaRPr>
                    </a:p>
                  </a:txBody>
                  <a:tcPr marL="49703" marR="49703" marT="0" marB="0"/>
                </a:tc>
                <a:extLst>
                  <a:ext uri="{0D108BD9-81ED-4DB2-BD59-A6C34878D82A}">
                    <a16:rowId xmlns:a16="http://schemas.microsoft.com/office/drawing/2014/main" val="2259318859"/>
                  </a:ext>
                </a:extLst>
              </a:tr>
              <a:tr h="1184856">
                <a:tc>
                  <a:txBody>
                    <a:bodyPr/>
                    <a:lstStyle/>
                    <a:p>
                      <a:pPr algn="l">
                        <a:lnSpc>
                          <a:spcPct val="107000"/>
                        </a:lnSpc>
                        <a:spcAft>
                          <a:spcPts val="600"/>
                        </a:spcAft>
                      </a:pPr>
                      <a:r>
                        <a:rPr lang="ca-ES" sz="1000" b="1" noProof="0">
                          <a:effectLst/>
                          <a:latin typeface="+mn-lt"/>
                        </a:rPr>
                        <a:t>Desafiaments per a RIS3 2021/2027</a:t>
                      </a:r>
                      <a:endParaRPr lang="ca-ES" sz="1000" b="1" noProof="0">
                        <a:effectLst/>
                        <a:latin typeface="+mn-lt"/>
                        <a:ea typeface="Century Gothic" panose="020B0502020202020204" pitchFamily="34" charset="0"/>
                        <a:cs typeface="Arial" panose="020B0604020202020204" pitchFamily="34" charset="0"/>
                      </a:endParaRPr>
                    </a:p>
                  </a:txBody>
                  <a:tcPr marL="49703" marR="49703" marT="0" marB="0" anchor="ctr"/>
                </a:tc>
                <a:tc>
                  <a:txBody>
                    <a:bodyPr/>
                    <a:lstStyle/>
                    <a:p>
                      <a:pPr marL="342900" lvl="0" indent="-342900" algn="just">
                        <a:lnSpc>
                          <a:spcPct val="107000"/>
                        </a:lnSpc>
                        <a:spcAft>
                          <a:spcPts val="400"/>
                        </a:spcAft>
                        <a:buClr>
                          <a:srgbClr val="C73C3A"/>
                        </a:buClr>
                        <a:buFont typeface="Symbol" pitchFamily="2" charset="2"/>
                        <a:buChar char=""/>
                      </a:pPr>
                      <a:r>
                        <a:rPr lang="ca-ES" sz="1000" dirty="0"/>
                        <a:t>Donar suport a la transformació digital de les empreses turístiques amb tecnologies innovadores</a:t>
                      </a:r>
                    </a:p>
                    <a:p>
                      <a:pPr marL="342900" lvl="0" indent="-342900" algn="just">
                        <a:lnSpc>
                          <a:spcPct val="107000"/>
                        </a:lnSpc>
                        <a:spcAft>
                          <a:spcPts val="400"/>
                        </a:spcAft>
                        <a:buClr>
                          <a:srgbClr val="C73C3A"/>
                        </a:buClr>
                        <a:buFont typeface="Symbol" pitchFamily="2" charset="2"/>
                        <a:buChar char=""/>
                      </a:pPr>
                      <a:r>
                        <a:rPr lang="ca-ES" sz="1000" dirty="0"/>
                        <a:t>Promoure un sector turístic més respectuós amb el medi ambient</a:t>
                      </a:r>
                    </a:p>
                    <a:p>
                      <a:pPr marL="342900" lvl="0" indent="-342900" algn="just">
                        <a:lnSpc>
                          <a:spcPct val="107000"/>
                        </a:lnSpc>
                        <a:spcAft>
                          <a:spcPts val="400"/>
                        </a:spcAft>
                        <a:buClr>
                          <a:srgbClr val="C73C3A"/>
                        </a:buClr>
                        <a:buFont typeface="Symbol" pitchFamily="2" charset="2"/>
                        <a:buChar char=""/>
                      </a:pPr>
                      <a:r>
                        <a:rPr lang="ca-ES" sz="1000" dirty="0"/>
                        <a:t>Promoure un enfocament de "quatre temporades" </a:t>
                      </a:r>
                    </a:p>
                    <a:p>
                      <a:pPr marL="342900" lvl="0" indent="-342900" algn="just">
                        <a:lnSpc>
                          <a:spcPct val="107000"/>
                        </a:lnSpc>
                        <a:spcAft>
                          <a:spcPts val="400"/>
                        </a:spcAft>
                        <a:buClr>
                          <a:srgbClr val="C73C3A"/>
                        </a:buClr>
                        <a:buFont typeface="Symbol" pitchFamily="2" charset="2"/>
                        <a:buChar char=""/>
                      </a:pPr>
                      <a:r>
                        <a:rPr lang="ca-ES" sz="1000" dirty="0"/>
                        <a:t>Promoure el vincle entre la investigació i la indústria</a:t>
                      </a:r>
                    </a:p>
                  </a:txBody>
                  <a:tcPr marL="49703" marR="49703" marT="0" marB="0"/>
                </a:tc>
                <a:extLst>
                  <a:ext uri="{0D108BD9-81ED-4DB2-BD59-A6C34878D82A}">
                    <a16:rowId xmlns:a16="http://schemas.microsoft.com/office/drawing/2014/main" val="298036408"/>
                  </a:ext>
                </a:extLst>
              </a:tr>
            </a:tbl>
          </a:graphicData>
        </a:graphic>
      </p:graphicFrame>
      <p:pic>
        <p:nvPicPr>
          <p:cNvPr id="5" name="Picture 4" descr="Timeline&#10;&#10;Description automatically generated">
            <a:extLst>
              <a:ext uri="{FF2B5EF4-FFF2-40B4-BE49-F238E27FC236}">
                <a16:creationId xmlns:a16="http://schemas.microsoft.com/office/drawing/2014/main" id="{808426CE-5037-7845-931E-B69BE36E4B5E}"/>
              </a:ext>
            </a:extLst>
          </p:cNvPr>
          <p:cNvPicPr>
            <a:picLocks noChangeAspect="1"/>
          </p:cNvPicPr>
          <p:nvPr/>
        </p:nvPicPr>
        <p:blipFill rotWithShape="1">
          <a:blip r:embed="rId2"/>
          <a:srcRect l="77862" t="17994" r="4337" b="59383"/>
          <a:stretch/>
        </p:blipFill>
        <p:spPr>
          <a:xfrm>
            <a:off x="25756" y="829619"/>
            <a:ext cx="651089" cy="639430"/>
          </a:xfrm>
          <a:prstGeom prst="rect">
            <a:avLst/>
          </a:prstGeom>
        </p:spPr>
      </p:pic>
      <p:pic>
        <p:nvPicPr>
          <p:cNvPr id="7" name="Picture 6">
            <a:extLst>
              <a:ext uri="{FF2B5EF4-FFF2-40B4-BE49-F238E27FC236}">
                <a16:creationId xmlns:a16="http://schemas.microsoft.com/office/drawing/2014/main" id="{24D7374B-69B7-C445-AE14-9C3A8C8AFD9F}"/>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C073A339-2D2D-8E43-BDD9-FD1989EA96BB}"/>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46175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p:txBody>
          <a:bodyPr>
            <a:normAutofit fontScale="92500" lnSpcReduction="20000"/>
          </a:bodyPr>
          <a:lstStyle/>
          <a:p>
            <a:r>
              <a:rPr lang="ca-ES" dirty="0"/>
              <a:t>Àmbit 4: Turisme saludable, segur, sostenible i dinàmic (2/2)</a:t>
            </a:r>
          </a:p>
          <a:p>
            <a:endParaRPr lang="ca-ES" dirty="0">
              <a:solidFill>
                <a:schemeClr val="accent1"/>
              </a:solidFill>
            </a:endParaRPr>
          </a:p>
        </p:txBody>
      </p:sp>
      <p:graphicFrame>
        <p:nvGraphicFramePr>
          <p:cNvPr id="3" name="Table 2">
            <a:extLst>
              <a:ext uri="{FF2B5EF4-FFF2-40B4-BE49-F238E27FC236}">
                <a16:creationId xmlns:a16="http://schemas.microsoft.com/office/drawing/2014/main" id="{21A04DD8-1551-7745-BB9D-FA30C7FE9C0B}"/>
              </a:ext>
            </a:extLst>
          </p:cNvPr>
          <p:cNvGraphicFramePr>
            <a:graphicFrameLocks noGrp="1"/>
          </p:cNvGraphicFramePr>
          <p:nvPr>
            <p:extLst>
              <p:ext uri="{D42A27DB-BD31-4B8C-83A1-F6EECF244321}">
                <p14:modId xmlns:p14="http://schemas.microsoft.com/office/powerpoint/2010/main" val="4010554506"/>
              </p:ext>
            </p:extLst>
          </p:nvPr>
        </p:nvGraphicFramePr>
        <p:xfrm>
          <a:off x="218941" y="1548313"/>
          <a:ext cx="8706118" cy="3181116"/>
        </p:xfrm>
        <a:graphic>
          <a:graphicData uri="http://schemas.openxmlformats.org/drawingml/2006/table">
            <a:tbl>
              <a:tblPr firstRow="1" firstCol="1" bandRow="1">
                <a:tableStyleId>{5940675A-B579-460E-94D1-54222C63F5DA}</a:tableStyleId>
              </a:tblPr>
              <a:tblGrid>
                <a:gridCol w="1901193">
                  <a:extLst>
                    <a:ext uri="{9D8B030D-6E8A-4147-A177-3AD203B41FA5}">
                      <a16:colId xmlns:a16="http://schemas.microsoft.com/office/drawing/2014/main" val="922180009"/>
                    </a:ext>
                  </a:extLst>
                </a:gridCol>
                <a:gridCol w="6804925">
                  <a:extLst>
                    <a:ext uri="{9D8B030D-6E8A-4147-A177-3AD203B41FA5}">
                      <a16:colId xmlns:a16="http://schemas.microsoft.com/office/drawing/2014/main" val="3790080752"/>
                    </a:ext>
                  </a:extLst>
                </a:gridCol>
              </a:tblGrid>
              <a:tr h="1409549">
                <a:tc>
                  <a:txBody>
                    <a:bodyPr/>
                    <a:lstStyle/>
                    <a:p>
                      <a:r>
                        <a:rPr lang="ca-ES" sz="1000" b="1" noProof="0">
                          <a:effectLst/>
                        </a:rPr>
                        <a:t>Objectius estratègics</a:t>
                      </a:r>
                      <a:endParaRPr lang="ca-ES" sz="1000" b="1" noProof="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144145" indent="-144145">
                        <a:spcBef>
                          <a:spcPts val="200"/>
                        </a:spcBef>
                        <a:spcAft>
                          <a:spcPts val="200"/>
                        </a:spcAft>
                        <a:tabLst>
                          <a:tab pos="144145" algn="l"/>
                          <a:tab pos="457200" algn="l"/>
                        </a:tabLst>
                      </a:pPr>
                      <a:r>
                        <a:rPr lang="ca-ES" sz="1000" kern="800" noProof="0" dirty="0">
                          <a:effectLst/>
                        </a:rPr>
                        <a:t>Ambició global: </a:t>
                      </a:r>
                      <a:r>
                        <a:rPr lang="ca-ES" sz="1000" dirty="0"/>
                        <a:t>promoure el desenvolupament d’un model de turisme saludable, segur, sostenible i dinàmic</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OE1: </a:t>
                      </a:r>
                      <a:r>
                        <a:rPr lang="ca-ES" sz="1000" dirty="0"/>
                        <a:t>Facilitar la creació de xarxes, la innovació i el desenvolupament de pràctiques al sector turístic per a un model de turisme sostenible davant el canvi climàtic</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OE2: D</a:t>
                      </a:r>
                      <a:r>
                        <a:rPr lang="ca-ES" sz="1000" dirty="0" err="1"/>
                        <a:t>onar</a:t>
                      </a:r>
                      <a:r>
                        <a:rPr lang="ca-ES" sz="1000" dirty="0"/>
                        <a:t> suport a la innovació digital en el sector turístic </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OE3: D</a:t>
                      </a:r>
                      <a:r>
                        <a:rPr lang="ca-ES" sz="1000" dirty="0" err="1"/>
                        <a:t>esenvolupar</a:t>
                      </a:r>
                      <a:r>
                        <a:rPr lang="ca-ES" sz="1000" dirty="0"/>
                        <a:t> la transversalitat del turisme en relació amb altres àmbits (turisme de costa, turisme de benestar, agroturisme, etc.)</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rPr>
                        <a:t>OE4: </a:t>
                      </a:r>
                      <a:r>
                        <a:rPr lang="ca-ES" sz="1000" dirty="0"/>
                        <a:t>Promoure el turisme “quatre temporades”</a:t>
                      </a:r>
                      <a:r>
                        <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rPr>
                        <a:t> </a:t>
                      </a:r>
                    </a:p>
                  </a:txBody>
                  <a:tcPr marL="34793" marR="34793" marT="0" marB="0"/>
                </a:tc>
                <a:extLst>
                  <a:ext uri="{0D108BD9-81ED-4DB2-BD59-A6C34878D82A}">
                    <a16:rowId xmlns:a16="http://schemas.microsoft.com/office/drawing/2014/main" val="1743489503"/>
                  </a:ext>
                </a:extLst>
              </a:tr>
              <a:tr h="684173">
                <a:tc>
                  <a:txBody>
                    <a:bodyPr/>
                    <a:lstStyle/>
                    <a:p>
                      <a:r>
                        <a:rPr lang="ca-ES" sz="1000" b="1" noProof="0" dirty="0">
                          <a:effectLst/>
                        </a:rPr>
                        <a:t>Connexions amb altres àmbits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1: Aigua: Turisme i usos costaners (ús estacional de l’aigua)</a:t>
                      </a: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2: E-salut: </a:t>
                      </a:r>
                      <a:r>
                        <a:rPr lang="ca-ES" sz="1000" dirty="0"/>
                        <a:t>Turisme de benestar</a:t>
                      </a:r>
                      <a:endParaRPr lang="ca-ES" sz="1000" kern="800" noProof="0" dirty="0">
                        <a:effectLst/>
                      </a:endParaRPr>
                    </a:p>
                    <a:p>
                      <a:pPr marL="342900" lvl="0" indent="-342900">
                        <a:spcBef>
                          <a:spcPts val="200"/>
                        </a:spcBef>
                        <a:spcAft>
                          <a:spcPts val="200"/>
                        </a:spcAft>
                        <a:buClr>
                          <a:srgbClr val="C73C3A"/>
                        </a:buClr>
                        <a:buFont typeface="Symbol" pitchFamily="2" charset="2"/>
                        <a:buChar char=""/>
                        <a:tabLst>
                          <a:tab pos="144145" algn="l"/>
                        </a:tabLst>
                      </a:pPr>
                      <a:r>
                        <a:rPr lang="ca-ES" sz="1000" kern="800" noProof="0" dirty="0">
                          <a:effectLst/>
                        </a:rPr>
                        <a:t>Àmbit 4 : Agricultura i indústria agroalimentària: Turisme de benestar i agroturisme </a:t>
                      </a:r>
                      <a:endParaRPr lang="ca-ES" sz="1000" kern="800" noProof="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34793" marR="34793" marT="0" marB="0"/>
                </a:tc>
                <a:extLst>
                  <a:ext uri="{0D108BD9-81ED-4DB2-BD59-A6C34878D82A}">
                    <a16:rowId xmlns:a16="http://schemas.microsoft.com/office/drawing/2014/main" val="2583667732"/>
                  </a:ext>
                </a:extLst>
              </a:tr>
              <a:tr h="1087394">
                <a:tc>
                  <a:txBody>
                    <a:bodyPr/>
                    <a:lstStyle/>
                    <a:p>
                      <a:r>
                        <a:rPr lang="ca-ES" sz="1000" b="1" noProof="0" dirty="0">
                          <a:effectLst/>
                        </a:rPr>
                        <a:t>Primeres àrees d’especialització identificades</a:t>
                      </a:r>
                      <a:endParaRPr lang="ca-ES" sz="1000" b="1" noProof="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4793" marR="34793" marT="0" marB="0" anchor="ctr"/>
                </a:tc>
                <a:tc>
                  <a:txBody>
                    <a:bodyPr/>
                    <a:lstStyle/>
                    <a:p>
                      <a:pPr marL="342900" lvl="0" indent="-342900">
                        <a:spcBef>
                          <a:spcPts val="200"/>
                        </a:spcBef>
                        <a:spcAft>
                          <a:spcPts val="200"/>
                        </a:spcAft>
                        <a:buClr>
                          <a:srgbClr val="C73C3A"/>
                        </a:buClr>
                        <a:buFont typeface="Symbol" pitchFamily="2" charset="2"/>
                        <a:buChar char=""/>
                        <a:tabLst>
                          <a:tab pos="144145" algn="l"/>
                        </a:tabLst>
                      </a:pPr>
                      <a:r>
                        <a:rPr lang="ca-ES" sz="1000" dirty="0"/>
                        <a:t>Turisme i digital</a:t>
                      </a:r>
                    </a:p>
                    <a:p>
                      <a:pPr marL="342900" lvl="0" indent="-342900">
                        <a:spcBef>
                          <a:spcPts val="200"/>
                        </a:spcBef>
                        <a:spcAft>
                          <a:spcPts val="200"/>
                        </a:spcAft>
                        <a:buClr>
                          <a:srgbClr val="C73C3A"/>
                        </a:buClr>
                        <a:buFont typeface="Symbol" pitchFamily="2" charset="2"/>
                        <a:buChar char=""/>
                        <a:tabLst>
                          <a:tab pos="144145" algn="l"/>
                        </a:tabLst>
                      </a:pPr>
                      <a:r>
                        <a:rPr lang="ca-ES" sz="1000" dirty="0"/>
                        <a:t>Turisme sostenible i </a:t>
                      </a:r>
                      <a:r>
                        <a:rPr lang="ca-ES" sz="1000" dirty="0" err="1"/>
                        <a:t>resilient</a:t>
                      </a:r>
                      <a:endParaRPr lang="ca-ES" sz="1000" dirty="0"/>
                    </a:p>
                    <a:p>
                      <a:pPr marL="342900" lvl="0" indent="-342900">
                        <a:spcBef>
                          <a:spcPts val="200"/>
                        </a:spcBef>
                        <a:spcAft>
                          <a:spcPts val="200"/>
                        </a:spcAft>
                        <a:buClr>
                          <a:srgbClr val="C73C3A"/>
                        </a:buClr>
                        <a:buFont typeface="Symbol" pitchFamily="2" charset="2"/>
                        <a:buChar char=""/>
                        <a:tabLst>
                          <a:tab pos="144145" algn="l"/>
                        </a:tabLst>
                      </a:pPr>
                      <a:r>
                        <a:rPr lang="ca-ES" sz="1000" dirty="0"/>
                        <a:t>Activitats “Quatre temporades”</a:t>
                      </a:r>
                    </a:p>
                  </a:txBody>
                  <a:tcPr marL="34793" marR="34793" marT="0" marB="0"/>
                </a:tc>
                <a:extLst>
                  <a:ext uri="{0D108BD9-81ED-4DB2-BD59-A6C34878D82A}">
                    <a16:rowId xmlns:a16="http://schemas.microsoft.com/office/drawing/2014/main" val="3595209391"/>
                  </a:ext>
                </a:extLst>
              </a:tr>
            </a:tbl>
          </a:graphicData>
        </a:graphic>
      </p:graphicFrame>
      <p:pic>
        <p:nvPicPr>
          <p:cNvPr id="5" name="Picture 4" descr="Timeline&#10;&#10;Description automatically generated">
            <a:extLst>
              <a:ext uri="{FF2B5EF4-FFF2-40B4-BE49-F238E27FC236}">
                <a16:creationId xmlns:a16="http://schemas.microsoft.com/office/drawing/2014/main" id="{CC03A97E-1EF0-374C-9EBD-32DC1E2A8C6F}"/>
              </a:ext>
            </a:extLst>
          </p:cNvPr>
          <p:cNvPicPr>
            <a:picLocks noChangeAspect="1"/>
          </p:cNvPicPr>
          <p:nvPr/>
        </p:nvPicPr>
        <p:blipFill rotWithShape="1">
          <a:blip r:embed="rId2"/>
          <a:srcRect l="77862" t="17994" r="4337" b="59383"/>
          <a:stretch/>
        </p:blipFill>
        <p:spPr>
          <a:xfrm>
            <a:off x="25756" y="829619"/>
            <a:ext cx="651089" cy="639430"/>
          </a:xfrm>
          <a:prstGeom prst="rect">
            <a:avLst/>
          </a:prstGeom>
        </p:spPr>
      </p:pic>
      <p:pic>
        <p:nvPicPr>
          <p:cNvPr id="7" name="Picture 6">
            <a:extLst>
              <a:ext uri="{FF2B5EF4-FFF2-40B4-BE49-F238E27FC236}">
                <a16:creationId xmlns:a16="http://schemas.microsoft.com/office/drawing/2014/main" id="{6EE50BC2-B10D-094C-A3C4-BFE372388D36}"/>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4C7F9E2B-3F3F-344D-9AA5-DC42CC0B7365}"/>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0818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002EE-1A03-BB4F-BB61-1DA46F40E562}"/>
              </a:ext>
            </a:extLst>
          </p:cNvPr>
          <p:cNvSpPr>
            <a:spLocks noGrp="1"/>
          </p:cNvSpPr>
          <p:nvPr>
            <p:ph type="sldNum" sz="quarter" idx="12"/>
          </p:nvPr>
        </p:nvSpPr>
        <p:spPr/>
        <p:txBody>
          <a:bodyPr/>
          <a:lstStyle/>
          <a:p>
            <a:fld id="{AC408851-99D8-9A44-B83F-995A95EE6BF9}" type="slidenum">
              <a:rPr lang="fr-FR" smtClean="0"/>
              <a:t>35</a:t>
            </a:fld>
            <a:endParaRPr lang="fr-FR"/>
          </a:p>
        </p:txBody>
      </p:sp>
      <p:pic>
        <p:nvPicPr>
          <p:cNvPr id="1028" name="Picture 4" descr="Conversation icon - multimedia, speech bubble, speech, chat,  communications, conversation, dialogue, chat box, chat bubble | Box icon,  Cute doodles, Iphone icon">
            <a:extLst>
              <a:ext uri="{FF2B5EF4-FFF2-40B4-BE49-F238E27FC236}">
                <a16:creationId xmlns:a16="http://schemas.microsoft.com/office/drawing/2014/main" id="{D086513F-E47A-6346-9B56-E7E35905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530" y="2260351"/>
            <a:ext cx="2126940" cy="212694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3">
            <a:extLst>
              <a:ext uri="{FF2B5EF4-FFF2-40B4-BE49-F238E27FC236}">
                <a16:creationId xmlns:a16="http://schemas.microsoft.com/office/drawing/2014/main" id="{B882D9F2-6548-F14E-9C15-120309AB9E98}"/>
              </a:ext>
            </a:extLst>
          </p:cNvPr>
          <p:cNvSpPr txBox="1">
            <a:spLocks/>
          </p:cNvSpPr>
          <p:nvPr/>
        </p:nvSpPr>
        <p:spPr>
          <a:xfrm>
            <a:off x="1826183" y="1637551"/>
            <a:ext cx="5491634" cy="622800"/>
          </a:xfrm>
          <a:prstGeom prst="rect">
            <a:avLst/>
          </a:prstGeom>
        </p:spPr>
        <p:txBody>
          <a:bodyPr>
            <a:normAutofit/>
          </a:bodyPr>
          <a:lstStyle>
            <a:lvl1pPr marL="342891" marR="0" indent="-342891" algn="l" defTabSz="685766" rtl="0" eaLnBrk="1" fontAlgn="auto" latinLnBrk="0" hangingPunct="1">
              <a:lnSpc>
                <a:spcPct val="90000"/>
              </a:lnSpc>
              <a:spcBef>
                <a:spcPts val="751"/>
              </a:spcBef>
              <a:spcAft>
                <a:spcPts val="0"/>
              </a:spcAft>
              <a:buClrTx/>
              <a:buSzTx/>
              <a:buFontTx/>
              <a:buBlip>
                <a:blip r:embed="rId3"/>
              </a:buBlip>
              <a:tabLst/>
              <a:defRPr sz="2100" kern="1200">
                <a:solidFill>
                  <a:schemeClr val="tx1"/>
                </a:solidFill>
                <a:latin typeface="Century Gothic" panose="020B0502020202020204" pitchFamily="34" charset="0"/>
                <a:ea typeface="+mn-ea"/>
                <a:cs typeface="+mn-cs"/>
              </a:defRPr>
            </a:lvl1pPr>
            <a:lvl2pPr marL="514324" marR="0" indent="-171442" algn="l" defTabSz="685766" rtl="0" eaLnBrk="1" fontAlgn="auto" latinLnBrk="0" hangingPunct="1">
              <a:lnSpc>
                <a:spcPct val="90000"/>
              </a:lnSpc>
              <a:spcBef>
                <a:spcPts val="375"/>
              </a:spcBef>
              <a:spcAft>
                <a:spcPts val="0"/>
              </a:spcAft>
              <a:buClrTx/>
              <a:buSzTx/>
              <a:buFontTx/>
              <a:buBlip>
                <a:blip r:embed="rId4"/>
              </a:buBlip>
              <a:tabLst/>
              <a:defRPr sz="1800" kern="1200">
                <a:solidFill>
                  <a:schemeClr val="tx1"/>
                </a:solidFill>
                <a:latin typeface="+mn-lt"/>
                <a:ea typeface="+mn-ea"/>
                <a:cs typeface="+mn-cs"/>
              </a:defRPr>
            </a:lvl2pPr>
            <a:lvl3pPr marL="857207" marR="0" indent="-171442" algn="l" defTabSz="685766" rtl="0" eaLnBrk="1" fontAlgn="auto" latinLnBrk="0" hangingPunct="1">
              <a:lnSpc>
                <a:spcPct val="90000"/>
              </a:lnSpc>
              <a:spcBef>
                <a:spcPts val="375"/>
              </a:spcBef>
              <a:spcAft>
                <a:spcPts val="0"/>
              </a:spcAft>
              <a:buClrTx/>
              <a:buSzTx/>
              <a:buFontTx/>
              <a:buBlip>
                <a:blip r:embed="rId3"/>
              </a:buBlip>
              <a:tabLst/>
              <a:defRPr sz="1500" kern="1200">
                <a:solidFill>
                  <a:schemeClr val="tx1"/>
                </a:solidFill>
                <a:latin typeface="+mn-lt"/>
                <a:ea typeface="+mn-ea"/>
                <a:cs typeface="+mn-cs"/>
              </a:defRPr>
            </a:lvl3pPr>
            <a:lvl4pPr marL="1200090" marR="0" indent="-171442" algn="l" defTabSz="685766" rtl="0" eaLnBrk="1" fontAlgn="auto" latinLnBrk="0" hangingPunct="1">
              <a:lnSpc>
                <a:spcPct val="90000"/>
              </a:lnSpc>
              <a:spcBef>
                <a:spcPts val="375"/>
              </a:spcBef>
              <a:spcAft>
                <a:spcPts val="0"/>
              </a:spcAft>
              <a:buClrTx/>
              <a:buSzTx/>
              <a:buFontTx/>
              <a:buBlip>
                <a:blip r:embed="rId4"/>
              </a:buBlip>
              <a:tabLst/>
              <a:defRPr sz="1351" kern="1200">
                <a:solidFill>
                  <a:schemeClr val="tx1"/>
                </a:solidFill>
                <a:latin typeface="+mn-lt"/>
                <a:ea typeface="+mn-ea"/>
                <a:cs typeface="+mn-cs"/>
              </a:defRPr>
            </a:lvl4pPr>
            <a:lvl5pPr marL="1542973" marR="0" indent="-171442" algn="l" defTabSz="685766" rtl="0" eaLnBrk="1" fontAlgn="auto" latinLnBrk="0" hangingPunct="1">
              <a:lnSpc>
                <a:spcPct val="90000"/>
              </a:lnSpc>
              <a:spcBef>
                <a:spcPts val="375"/>
              </a:spcBef>
              <a:spcAft>
                <a:spcPts val="0"/>
              </a:spcAft>
              <a:buClrTx/>
              <a:buSzTx/>
              <a:buFontTx/>
              <a:buBlip>
                <a:blip r:embed="rId3"/>
              </a:buBlip>
              <a:tabLst/>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Tx/>
              <a:buBlip>
                <a:blip r:embed="rId4"/>
              </a:buBlip>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b="1" dirty="0"/>
              <a:t>Temps d’échange / </a:t>
            </a:r>
            <a:r>
              <a:rPr lang="ca-ES" b="1" dirty="0">
                <a:solidFill>
                  <a:schemeClr val="accent2">
                    <a:lumMod val="75000"/>
                  </a:schemeClr>
                </a:solidFill>
              </a:rPr>
              <a:t>Temps d’intercanvi </a:t>
            </a:r>
          </a:p>
          <a:p>
            <a:endParaRPr lang="fr-FR" dirty="0">
              <a:solidFill>
                <a:schemeClr val="accent1"/>
              </a:solidFill>
            </a:endParaRPr>
          </a:p>
        </p:txBody>
      </p:sp>
      <p:pic>
        <p:nvPicPr>
          <p:cNvPr id="7" name="Picture 6">
            <a:extLst>
              <a:ext uri="{FF2B5EF4-FFF2-40B4-BE49-F238E27FC236}">
                <a16:creationId xmlns:a16="http://schemas.microsoft.com/office/drawing/2014/main" id="{F723483B-8F8A-A747-A86C-B6E28763E315}"/>
              </a:ext>
            </a:extLst>
          </p:cNvPr>
          <p:cNvPicPr>
            <a:picLocks noChangeAspect="1"/>
          </p:cNvPicPr>
          <p:nvPr/>
        </p:nvPicPr>
        <p:blipFill>
          <a:blip r:embed="rId5"/>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CEBC6F21-5A0A-CF4E-A224-8DF7E1BB21AE}"/>
              </a:ext>
            </a:extLst>
          </p:cNvPr>
          <p:cNvPicPr>
            <a:picLocks noChangeAspect="1"/>
          </p:cNvPicPr>
          <p:nvPr/>
        </p:nvPicPr>
        <p:blipFill>
          <a:blip r:embed="rId6"/>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958484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729DD2-5AE5-45FD-B75E-534604266936}"/>
              </a:ext>
            </a:extLst>
          </p:cNvPr>
          <p:cNvSpPr>
            <a:spLocks noGrp="1"/>
          </p:cNvSpPr>
          <p:nvPr>
            <p:ph type="ctrTitle"/>
          </p:nvPr>
        </p:nvSpPr>
        <p:spPr>
          <a:xfrm>
            <a:off x="704338" y="1587071"/>
            <a:ext cx="7960160" cy="1790700"/>
          </a:xfrm>
        </p:spPr>
        <p:txBody>
          <a:bodyPr>
            <a:normAutofit/>
          </a:bodyPr>
          <a:lstStyle/>
          <a:p>
            <a:r>
              <a:rPr lang="fr-FR" sz="2800" dirty="0"/>
              <a:t>Synthèse globale</a:t>
            </a:r>
            <a:br>
              <a:rPr lang="fr-FR" sz="2800" dirty="0"/>
            </a:br>
            <a:r>
              <a:rPr lang="fr-FR" sz="100" dirty="0"/>
              <a:t> </a:t>
            </a:r>
            <a:r>
              <a:rPr lang="fr-FR" sz="900" dirty="0"/>
              <a:t> </a:t>
            </a:r>
            <a:r>
              <a:rPr lang="fr-FR" sz="1200" dirty="0"/>
              <a:t> </a:t>
            </a:r>
            <a:br>
              <a:rPr lang="fr-FR" sz="2800" dirty="0"/>
            </a:br>
            <a:r>
              <a:rPr lang="ca-ES" sz="2800" dirty="0">
                <a:solidFill>
                  <a:schemeClr val="accent2">
                    <a:lumMod val="75000"/>
                  </a:schemeClr>
                </a:solidFill>
              </a:rPr>
              <a:t>Síntesi global</a:t>
            </a:r>
          </a:p>
        </p:txBody>
      </p:sp>
      <p:sp>
        <p:nvSpPr>
          <p:cNvPr id="6" name="Sous-titre 5">
            <a:extLst>
              <a:ext uri="{FF2B5EF4-FFF2-40B4-BE49-F238E27FC236}">
                <a16:creationId xmlns:a16="http://schemas.microsoft.com/office/drawing/2014/main" id="{AD333539-CCE9-4985-A68E-DFB4717E3C2A}"/>
              </a:ext>
            </a:extLst>
          </p:cNvPr>
          <p:cNvSpPr>
            <a:spLocks noGrp="1"/>
          </p:cNvSpPr>
          <p:nvPr>
            <p:ph type="subTitle"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39055DD-1EB8-480A-9B5F-AD0CECF8734F}"/>
              </a:ext>
            </a:extLst>
          </p:cNvPr>
          <p:cNvSpPr>
            <a:spLocks noGrp="1"/>
          </p:cNvSpPr>
          <p:nvPr>
            <p:ph type="sldNum" sz="quarter" idx="4294967295"/>
          </p:nvPr>
        </p:nvSpPr>
        <p:spPr>
          <a:xfrm>
            <a:off x="7086600" y="4767263"/>
            <a:ext cx="2057400" cy="274637"/>
          </a:xfrm>
        </p:spPr>
        <p:txBody>
          <a:bodyPr/>
          <a:lstStyle/>
          <a:p>
            <a:fld id="{948D080D-74FF-BC4B-95C4-BC8324BDFCBF}" type="slidenum">
              <a:rPr lang="en-US" smtClean="0"/>
              <a:pPr/>
              <a:t>36</a:t>
            </a:fld>
            <a:endParaRPr lang="en-US"/>
          </a:p>
        </p:txBody>
      </p:sp>
      <p:pic>
        <p:nvPicPr>
          <p:cNvPr id="8" name="Picture 7">
            <a:extLst>
              <a:ext uri="{FF2B5EF4-FFF2-40B4-BE49-F238E27FC236}">
                <a16:creationId xmlns:a16="http://schemas.microsoft.com/office/drawing/2014/main" id="{9D5C2A77-472D-A64A-9A90-CF9325F073B1}"/>
              </a:ext>
            </a:extLst>
          </p:cNvPr>
          <p:cNvPicPr>
            <a:picLocks noChangeAspect="1"/>
          </p:cNvPicPr>
          <p:nvPr/>
        </p:nvPicPr>
        <p:blipFill>
          <a:blip r:embed="rId2"/>
          <a:stretch>
            <a:fillRect/>
          </a:stretch>
        </p:blipFill>
        <p:spPr>
          <a:xfrm>
            <a:off x="185591" y="0"/>
            <a:ext cx="1206387" cy="490030"/>
          </a:xfrm>
          <a:prstGeom prst="rect">
            <a:avLst/>
          </a:prstGeom>
        </p:spPr>
      </p:pic>
      <p:pic>
        <p:nvPicPr>
          <p:cNvPr id="9" name="Picture 8">
            <a:extLst>
              <a:ext uri="{FF2B5EF4-FFF2-40B4-BE49-F238E27FC236}">
                <a16:creationId xmlns:a16="http://schemas.microsoft.com/office/drawing/2014/main" id="{69A01141-98F5-A944-A2BA-BCEB126FC2E9}"/>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3960188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C2A6A3-EB9A-B44A-9F45-0367EF214F0A}"/>
              </a:ext>
            </a:extLst>
          </p:cNvPr>
          <p:cNvSpPr txBox="1">
            <a:spLocks/>
          </p:cNvSpPr>
          <p:nvPr/>
        </p:nvSpPr>
        <p:spPr>
          <a:xfrm>
            <a:off x="747583" y="2319953"/>
            <a:ext cx="7648833" cy="1790700"/>
          </a:xfrm>
          <a:prstGeom prst="rect">
            <a:avLst/>
          </a:prstGeom>
          <a:solidFill>
            <a:schemeClr val="tx2"/>
          </a:solidFill>
        </p:spPr>
        <p:txBody>
          <a:bodyPr>
            <a:noAutofit/>
          </a:bodyPr>
          <a:lstStyle>
            <a:lvl1pPr algn="l" defTabSz="685766" rtl="0" eaLnBrk="1" latinLnBrk="0" hangingPunct="1">
              <a:lnSpc>
                <a:spcPct val="90000"/>
              </a:lnSpc>
              <a:spcBef>
                <a:spcPct val="0"/>
              </a:spcBef>
              <a:buNone/>
              <a:defRPr sz="2200" b="1" kern="1200">
                <a:solidFill>
                  <a:schemeClr val="tx1"/>
                </a:solidFill>
                <a:latin typeface="Century Gothic" panose="020B0502020202020204" pitchFamily="34" charset="0"/>
                <a:ea typeface="+mj-ea"/>
                <a:cs typeface="+mj-cs"/>
              </a:defRPr>
            </a:lvl1pPr>
          </a:lstStyle>
          <a:p>
            <a:pPr>
              <a:spcAft>
                <a:spcPts val="600"/>
              </a:spcAft>
            </a:pPr>
            <a:r>
              <a:rPr lang="fr-FR" sz="3600" dirty="0">
                <a:solidFill>
                  <a:schemeClr val="bg1"/>
                </a:solidFill>
              </a:rPr>
              <a:t>Merci</a:t>
            </a:r>
            <a:r>
              <a:rPr lang="fr-FR" sz="3600" dirty="0"/>
              <a:t>. </a:t>
            </a:r>
            <a:r>
              <a:rPr lang="fr-FR" sz="3600" dirty="0">
                <a:solidFill>
                  <a:schemeClr val="bg1"/>
                </a:solidFill>
              </a:rPr>
              <a:t>Gracias</a:t>
            </a:r>
            <a:r>
              <a:rPr lang="fr-FR" sz="3600" dirty="0"/>
              <a:t>. </a:t>
            </a:r>
            <a:r>
              <a:rPr lang="fr-FR" sz="3600" dirty="0">
                <a:solidFill>
                  <a:schemeClr val="bg1"/>
                </a:solidFill>
              </a:rPr>
              <a:t>Gràcies</a:t>
            </a:r>
            <a:r>
              <a:rPr lang="fr-FR" sz="3600" dirty="0"/>
              <a:t>.</a:t>
            </a:r>
            <a:endParaRPr lang="en-US" sz="3600" dirty="0"/>
          </a:p>
        </p:txBody>
      </p:sp>
      <p:sp>
        <p:nvSpPr>
          <p:cNvPr id="2" name="Rectangle 1">
            <a:extLst>
              <a:ext uri="{FF2B5EF4-FFF2-40B4-BE49-F238E27FC236}">
                <a16:creationId xmlns:a16="http://schemas.microsoft.com/office/drawing/2014/main" id="{DACC9598-014B-6740-9A98-667FD669CD6B}"/>
              </a:ext>
            </a:extLst>
          </p:cNvPr>
          <p:cNvSpPr/>
          <p:nvPr/>
        </p:nvSpPr>
        <p:spPr>
          <a:xfrm>
            <a:off x="2259488" y="365798"/>
            <a:ext cx="1131217" cy="466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BB34E2-B2FF-EC43-B6A6-DFB58D4F0D09}"/>
              </a:ext>
            </a:extLst>
          </p:cNvPr>
          <p:cNvPicPr>
            <a:picLocks noChangeAspect="1"/>
          </p:cNvPicPr>
          <p:nvPr/>
        </p:nvPicPr>
        <p:blipFill>
          <a:blip r:embed="rId2"/>
          <a:stretch>
            <a:fillRect/>
          </a:stretch>
        </p:blipFill>
        <p:spPr>
          <a:xfrm>
            <a:off x="2221902" y="353790"/>
            <a:ext cx="1206387" cy="490030"/>
          </a:xfrm>
          <a:prstGeom prst="rect">
            <a:avLst/>
          </a:prstGeom>
        </p:spPr>
      </p:pic>
      <p:pic>
        <p:nvPicPr>
          <p:cNvPr id="7" name="Picture 6">
            <a:extLst>
              <a:ext uri="{FF2B5EF4-FFF2-40B4-BE49-F238E27FC236}">
                <a16:creationId xmlns:a16="http://schemas.microsoft.com/office/drawing/2014/main" id="{036F10A6-0200-5443-8F79-1A5B8C6AEFA3}"/>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96806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7881-3A21-4594-B277-A0EDA66C3443}"/>
              </a:ext>
            </a:extLst>
          </p:cNvPr>
          <p:cNvSpPr>
            <a:spLocks noGrp="1"/>
          </p:cNvSpPr>
          <p:nvPr>
            <p:ph type="title"/>
          </p:nvPr>
        </p:nvSpPr>
        <p:spPr>
          <a:xfrm>
            <a:off x="628651" y="890604"/>
            <a:ext cx="3245518" cy="622800"/>
          </a:xfrm>
        </p:spPr>
        <p:txBody>
          <a:bodyPr>
            <a:normAutofit fontScale="90000"/>
          </a:bodyPr>
          <a:lstStyle/>
          <a:p>
            <a:r>
              <a:rPr lang="fr-FR" dirty="0"/>
              <a:t>Règle du jeu de la séance</a:t>
            </a:r>
          </a:p>
        </p:txBody>
      </p:sp>
      <p:sp>
        <p:nvSpPr>
          <p:cNvPr id="3" name="Espace réservé du contenu 2">
            <a:extLst>
              <a:ext uri="{FF2B5EF4-FFF2-40B4-BE49-F238E27FC236}">
                <a16:creationId xmlns:a16="http://schemas.microsoft.com/office/drawing/2014/main" id="{30557C88-74A9-4380-BCF0-98F468057BD4}"/>
              </a:ext>
            </a:extLst>
          </p:cNvPr>
          <p:cNvSpPr>
            <a:spLocks noGrp="1"/>
          </p:cNvSpPr>
          <p:nvPr>
            <p:ph idx="1"/>
          </p:nvPr>
        </p:nvSpPr>
        <p:spPr>
          <a:xfrm>
            <a:off x="628651" y="1415467"/>
            <a:ext cx="4725402" cy="2984576"/>
          </a:xfrm>
        </p:spPr>
        <p:txBody>
          <a:bodyPr>
            <a:normAutofit lnSpcReduction="10000"/>
          </a:bodyPr>
          <a:lstStyle/>
          <a:p>
            <a:pPr marL="1028648" lvl="3" indent="0">
              <a:buNone/>
            </a:pPr>
            <a:endParaRPr lang="fr-FR" sz="1050" dirty="0"/>
          </a:p>
          <a:p>
            <a:r>
              <a:rPr lang="fr-FR" sz="1600" dirty="0"/>
              <a:t>Respecter les interventions / Écouter</a:t>
            </a:r>
          </a:p>
          <a:p>
            <a:pPr lvl="1"/>
            <a:endParaRPr lang="fr-FR" sz="1200" dirty="0"/>
          </a:p>
          <a:p>
            <a:r>
              <a:rPr lang="fr-FR" sz="1600" dirty="0"/>
              <a:t>Respecter le temps imparti par sujet</a:t>
            </a:r>
          </a:p>
          <a:p>
            <a:endParaRPr lang="fr-FR" sz="1300" dirty="0"/>
          </a:p>
          <a:p>
            <a:r>
              <a:rPr lang="fr-FR" sz="1600" dirty="0"/>
              <a:t>Lors d’une prise de parole, rappeler</a:t>
            </a:r>
          </a:p>
          <a:p>
            <a:pPr lvl="1"/>
            <a:r>
              <a:rPr lang="fr-FR" sz="1600" dirty="0"/>
              <a:t>Votre nom</a:t>
            </a:r>
          </a:p>
          <a:p>
            <a:pPr lvl="1"/>
            <a:r>
              <a:rPr lang="fr-FR" sz="1600" dirty="0"/>
              <a:t>La structure représentée</a:t>
            </a:r>
          </a:p>
          <a:p>
            <a:pPr marL="342882" lvl="1" indent="0">
              <a:buNone/>
            </a:pPr>
            <a:endParaRPr lang="fr-FR" sz="1000" dirty="0"/>
          </a:p>
          <a:p>
            <a:r>
              <a:rPr lang="fr-FR" sz="1600" dirty="0"/>
              <a:t>Ne pas hésiter à utiliser l’outil ‘Chat’ pour commenter / poser des questions / réagir aussi par écrit</a:t>
            </a:r>
          </a:p>
        </p:txBody>
      </p:sp>
      <p:sp>
        <p:nvSpPr>
          <p:cNvPr id="4" name="Espace réservé du numéro de diapositive 3">
            <a:extLst>
              <a:ext uri="{FF2B5EF4-FFF2-40B4-BE49-F238E27FC236}">
                <a16:creationId xmlns:a16="http://schemas.microsoft.com/office/drawing/2014/main" id="{878C9109-AC43-49F6-8AB7-BF7BCAF09685}"/>
              </a:ext>
            </a:extLst>
          </p:cNvPr>
          <p:cNvSpPr>
            <a:spLocks noGrp="1"/>
          </p:cNvSpPr>
          <p:nvPr>
            <p:ph type="sldNum" sz="quarter" idx="10"/>
          </p:nvPr>
        </p:nvSpPr>
        <p:spPr/>
        <p:txBody>
          <a:bodyPr/>
          <a:lstStyle/>
          <a:p>
            <a:fld id="{948D080D-74FF-BC4B-95C4-BC8324BDFCBF}" type="slidenum">
              <a:rPr lang="en-US" smtClean="0"/>
              <a:pPr/>
              <a:t>4</a:t>
            </a:fld>
            <a:endParaRPr lang="en-US"/>
          </a:p>
        </p:txBody>
      </p:sp>
      <p:sp>
        <p:nvSpPr>
          <p:cNvPr id="5" name="Rectangle 4">
            <a:extLst>
              <a:ext uri="{FF2B5EF4-FFF2-40B4-BE49-F238E27FC236}">
                <a16:creationId xmlns:a16="http://schemas.microsoft.com/office/drawing/2014/main" id="{03AD3C5B-4FEC-42D6-AAAB-2E6E79A563C7}"/>
              </a:ext>
            </a:extLst>
          </p:cNvPr>
          <p:cNvSpPr/>
          <p:nvPr/>
        </p:nvSpPr>
        <p:spPr bwMode="auto">
          <a:xfrm>
            <a:off x="5269832" y="1047579"/>
            <a:ext cx="3874168" cy="371968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a-ES" sz="2000" b="1" dirty="0">
                <a:cs typeface="Arial" panose="020B0604020202020204" pitchFamily="34" charset="0"/>
              </a:rPr>
              <a:t>Normes de la sessió :</a:t>
            </a:r>
          </a:p>
          <a:p>
            <a:pPr marL="0" marR="0" indent="0" algn="l" defTabSz="914400" rtl="0" eaLnBrk="0" fontAlgn="base" latinLnBrk="0" hangingPunct="0">
              <a:lnSpc>
                <a:spcPct val="100000"/>
              </a:lnSpc>
              <a:spcBef>
                <a:spcPct val="0"/>
              </a:spcBef>
              <a:spcAft>
                <a:spcPct val="0"/>
              </a:spcAft>
              <a:buClrTx/>
              <a:buSzTx/>
              <a:buFontTx/>
              <a:buNone/>
              <a:tabLst/>
            </a:pPr>
            <a:endParaRPr lang="ca-ES" sz="1000" dirty="0">
              <a:cs typeface="Arial" panose="020B0604020202020204" pitchFamily="34" charset="0"/>
            </a:endParaRPr>
          </a:p>
          <a:p>
            <a:pPr marL="285750" marR="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ca-ES" sz="1600" dirty="0">
                <a:cs typeface="Arial" panose="020B0604020202020204" pitchFamily="34" charset="0"/>
              </a:rPr>
              <a:t>Respecteu les intervencions / Escoltar</a:t>
            </a:r>
          </a:p>
          <a:p>
            <a:pPr marL="285750" indent="-285750" defTabSz="914400" eaLnBrk="0" fontAlgn="base" hangingPunct="0">
              <a:spcBef>
                <a:spcPct val="0"/>
              </a:spcBef>
              <a:spcAft>
                <a:spcPts val="1200"/>
              </a:spcAft>
              <a:buFont typeface="Arial" panose="020B0604020202020204" pitchFamily="34" charset="0"/>
              <a:buChar char="•"/>
            </a:pPr>
            <a:r>
              <a:rPr kumimoji="0" lang="ca-ES" sz="1600" i="0" u="none" strike="noStrike" cap="none" normalizeH="0" baseline="0" dirty="0">
                <a:ln>
                  <a:noFill/>
                </a:ln>
                <a:effectLst/>
                <a:cs typeface="Arial" panose="020B0604020202020204" pitchFamily="34" charset="0"/>
              </a:rPr>
              <a:t>Respecteu el límit de temps per matèria</a:t>
            </a:r>
            <a:endParaRPr kumimoji="0" lang="ca-ES" sz="1800" i="0" u="none" strike="noStrike" cap="none" normalizeH="0" baseline="0" dirty="0">
              <a:ln>
                <a:noFill/>
              </a:ln>
              <a:effectLst/>
              <a:cs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pPr>
            <a:r>
              <a:rPr lang="ca-ES" sz="1600" dirty="0">
                <a:cs typeface="Arial" panose="020B0604020202020204" pitchFamily="34" charset="0"/>
              </a:rPr>
              <a:t>Quan parleu, recordeu</a:t>
            </a:r>
          </a:p>
          <a:p>
            <a:pPr marL="628650" lvl="1" indent="-285750" defTabSz="914400" eaLnBrk="0" fontAlgn="base" hangingPunct="0">
              <a:spcBef>
                <a:spcPct val="0"/>
              </a:spcBef>
              <a:spcAft>
                <a:spcPct val="0"/>
              </a:spcAft>
              <a:buFont typeface="Arial" panose="020B0604020202020204" pitchFamily="34" charset="0"/>
              <a:buChar char="•"/>
            </a:pPr>
            <a:r>
              <a:rPr lang="ca-ES" sz="1600" dirty="0">
                <a:cs typeface="Arial" panose="020B0604020202020204" pitchFamily="34" charset="0"/>
              </a:rPr>
              <a:t>El vostre nom</a:t>
            </a:r>
          </a:p>
          <a:p>
            <a:pPr marL="628650" lvl="1" indent="-285750" defTabSz="914400" eaLnBrk="0" fontAlgn="base" hangingPunct="0">
              <a:spcBef>
                <a:spcPct val="0"/>
              </a:spcBef>
              <a:spcAft>
                <a:spcPts val="1200"/>
              </a:spcAft>
              <a:buFont typeface="Arial" panose="020B0604020202020204" pitchFamily="34" charset="0"/>
              <a:buChar char="•"/>
            </a:pPr>
            <a:r>
              <a:rPr lang="ca-ES" sz="1600" dirty="0">
                <a:cs typeface="Arial" panose="020B0604020202020204" pitchFamily="34" charset="0"/>
              </a:rPr>
              <a:t>L'estructura representada</a:t>
            </a:r>
          </a:p>
          <a:p>
            <a:pPr marL="285750" indent="-285750" defTabSz="914400" eaLnBrk="0" fontAlgn="base" hangingPunct="0">
              <a:spcBef>
                <a:spcPct val="0"/>
              </a:spcBef>
              <a:spcAft>
                <a:spcPct val="0"/>
              </a:spcAft>
              <a:buFont typeface="Arial" panose="020B0604020202020204" pitchFamily="34" charset="0"/>
              <a:buChar char="•"/>
            </a:pPr>
            <a:r>
              <a:rPr lang="ca-ES" sz="1600" dirty="0">
                <a:cs typeface="Arial" panose="020B0604020202020204" pitchFamily="34" charset="0"/>
              </a:rPr>
              <a:t>No dubteu a utilitzar l'eina ‘Xat’ per comentar / fer preguntes / reaccionar també per escrit</a:t>
            </a:r>
          </a:p>
          <a:p>
            <a:pPr marL="285750" indent="-285750" defTabSz="914400" eaLnBrk="0" fontAlgn="base" hangingPunct="0">
              <a:spcBef>
                <a:spcPct val="0"/>
              </a:spcBef>
              <a:spcAft>
                <a:spcPct val="0"/>
              </a:spcAft>
              <a:buFont typeface="Arial" panose="020B0604020202020204" pitchFamily="34" charset="0"/>
              <a:buChar char="•"/>
            </a:pPr>
            <a:endParaRPr kumimoji="0" lang="ca-ES" sz="2000" i="0" u="none" strike="noStrike" cap="none" normalizeH="0" baseline="0" dirty="0">
              <a:ln>
                <a:noFill/>
              </a:ln>
              <a:effectLst/>
              <a:cs typeface="Arial" panose="020B0604020202020204" pitchFamily="34" charset="0"/>
            </a:endParaRPr>
          </a:p>
          <a:p>
            <a:endParaRPr kumimoji="0" lang="ca-ES" sz="2000" i="0" u="none" strike="noStrike" cap="none" normalizeH="0" baseline="0" dirty="0">
              <a:ln>
                <a:noFill/>
              </a:ln>
              <a:effectLst/>
              <a:cs typeface="Arial" panose="020B0604020202020204" pitchFamily="34" charset="0"/>
            </a:endParaRPr>
          </a:p>
        </p:txBody>
      </p:sp>
      <p:pic>
        <p:nvPicPr>
          <p:cNvPr id="3074" name="Picture 2" descr="Workshop free icon - education, conference, report, conversation,  entertainment, training, practice, workshop in 2021 | Workshop icon, Free  icons, Icon">
            <a:extLst>
              <a:ext uri="{FF2B5EF4-FFF2-40B4-BE49-F238E27FC236}">
                <a16:creationId xmlns:a16="http://schemas.microsoft.com/office/drawing/2014/main" id="{A130C1A1-8DDC-FD4F-9F60-8D2006AC9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909" y="619910"/>
            <a:ext cx="855337" cy="855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22F12CA-B3D3-054F-9888-B010E7D70C06}"/>
              </a:ext>
            </a:extLst>
          </p:cNvPr>
          <p:cNvPicPr>
            <a:picLocks noChangeAspect="1"/>
          </p:cNvPicPr>
          <p:nvPr/>
        </p:nvPicPr>
        <p:blipFill>
          <a:blip r:embed="rId4"/>
          <a:stretch>
            <a:fillRect/>
          </a:stretch>
        </p:blipFill>
        <p:spPr>
          <a:xfrm>
            <a:off x="185591" y="0"/>
            <a:ext cx="1206387" cy="490030"/>
          </a:xfrm>
          <a:prstGeom prst="rect">
            <a:avLst/>
          </a:prstGeom>
        </p:spPr>
      </p:pic>
      <p:pic>
        <p:nvPicPr>
          <p:cNvPr id="9" name="Picture 8">
            <a:extLst>
              <a:ext uri="{FF2B5EF4-FFF2-40B4-BE49-F238E27FC236}">
                <a16:creationId xmlns:a16="http://schemas.microsoft.com/office/drawing/2014/main" id="{A82A85AE-DF7D-4F48-B003-E84E8EE559A9}"/>
              </a:ext>
            </a:extLst>
          </p:cNvPr>
          <p:cNvPicPr>
            <a:picLocks noChangeAspect="1"/>
          </p:cNvPicPr>
          <p:nvPr/>
        </p:nvPicPr>
        <p:blipFill>
          <a:blip r:embed="rId5"/>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4185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729DD2-5AE5-45FD-B75E-534604266936}"/>
              </a:ext>
            </a:extLst>
          </p:cNvPr>
          <p:cNvSpPr>
            <a:spLocks noGrp="1"/>
          </p:cNvSpPr>
          <p:nvPr>
            <p:ph type="ctrTitle"/>
          </p:nvPr>
        </p:nvSpPr>
        <p:spPr/>
        <p:txBody>
          <a:bodyPr/>
          <a:lstStyle/>
          <a:p>
            <a:r>
              <a:rPr lang="fr-FR" dirty="0"/>
              <a:t>Ouverture de l’atelier</a:t>
            </a:r>
            <a:br>
              <a:rPr lang="fr-FR" dirty="0"/>
            </a:br>
            <a:r>
              <a:rPr lang="fr-FR" sz="300" dirty="0"/>
              <a:t> </a:t>
            </a:r>
            <a:r>
              <a:rPr lang="fr-FR" sz="1050" dirty="0"/>
              <a:t> </a:t>
            </a:r>
            <a:r>
              <a:rPr lang="fr-FR" sz="1600" dirty="0"/>
              <a:t> </a:t>
            </a:r>
            <a:br>
              <a:rPr lang="fr-FR" dirty="0"/>
            </a:br>
            <a:r>
              <a:rPr lang="ca-ES" dirty="0">
                <a:solidFill>
                  <a:schemeClr val="accent2">
                    <a:lumMod val="75000"/>
                  </a:schemeClr>
                </a:solidFill>
              </a:rPr>
              <a:t>Inauguració del taller</a:t>
            </a:r>
          </a:p>
        </p:txBody>
      </p:sp>
      <p:sp>
        <p:nvSpPr>
          <p:cNvPr id="6" name="Sous-titre 5">
            <a:extLst>
              <a:ext uri="{FF2B5EF4-FFF2-40B4-BE49-F238E27FC236}">
                <a16:creationId xmlns:a16="http://schemas.microsoft.com/office/drawing/2014/main" id="{AD333539-CCE9-4985-A68E-DFB4717E3C2A}"/>
              </a:ext>
            </a:extLst>
          </p:cNvPr>
          <p:cNvSpPr>
            <a:spLocks noGrp="1"/>
          </p:cNvSpPr>
          <p:nvPr>
            <p:ph type="subTitle" idx="1"/>
          </p:nvPr>
        </p:nvSpPr>
        <p:spPr/>
        <p:txBody>
          <a:bodyPr/>
          <a:lstStyle/>
          <a:p>
            <a:r>
              <a:rPr lang="fr-FR" dirty="0"/>
              <a:t>Eurorégion Pyrénées-Méditerranée</a:t>
            </a:r>
          </a:p>
          <a:p>
            <a:r>
              <a:rPr lang="fr-FR" dirty="0" err="1">
                <a:solidFill>
                  <a:schemeClr val="accent2">
                    <a:lumMod val="75000"/>
                  </a:schemeClr>
                </a:solidFill>
              </a:rPr>
              <a:t>Euroregió</a:t>
            </a:r>
            <a:r>
              <a:rPr lang="fr-FR" dirty="0">
                <a:solidFill>
                  <a:schemeClr val="accent2">
                    <a:lumMod val="75000"/>
                  </a:schemeClr>
                </a:solidFill>
              </a:rPr>
              <a:t> </a:t>
            </a:r>
            <a:r>
              <a:rPr lang="fr-FR" dirty="0" err="1">
                <a:solidFill>
                  <a:schemeClr val="accent2">
                    <a:lumMod val="75000"/>
                  </a:schemeClr>
                </a:solidFill>
              </a:rPr>
              <a:t>Pirineus-Mediterrània</a:t>
            </a:r>
            <a:endParaRPr lang="fr-FR" dirty="0">
              <a:solidFill>
                <a:schemeClr val="accent2">
                  <a:lumMod val="75000"/>
                </a:schemeClr>
              </a:solidFill>
            </a:endParaRPr>
          </a:p>
        </p:txBody>
      </p:sp>
      <p:sp>
        <p:nvSpPr>
          <p:cNvPr id="4" name="Espace réservé du numéro de diapositive 3">
            <a:extLst>
              <a:ext uri="{FF2B5EF4-FFF2-40B4-BE49-F238E27FC236}">
                <a16:creationId xmlns:a16="http://schemas.microsoft.com/office/drawing/2014/main" id="{C39055DD-1EB8-480A-9B5F-AD0CECF8734F}"/>
              </a:ext>
            </a:extLst>
          </p:cNvPr>
          <p:cNvSpPr>
            <a:spLocks noGrp="1"/>
          </p:cNvSpPr>
          <p:nvPr>
            <p:ph type="sldNum" sz="quarter" idx="4294967295"/>
          </p:nvPr>
        </p:nvSpPr>
        <p:spPr>
          <a:xfrm>
            <a:off x="7086600" y="4767263"/>
            <a:ext cx="2057400" cy="274637"/>
          </a:xfrm>
        </p:spPr>
        <p:txBody>
          <a:bodyPr/>
          <a:lstStyle/>
          <a:p>
            <a:fld id="{948D080D-74FF-BC4B-95C4-BC8324BDFCBF}" type="slidenum">
              <a:rPr lang="en-US" smtClean="0"/>
              <a:pPr/>
              <a:t>5</a:t>
            </a:fld>
            <a:endParaRPr lang="en-US"/>
          </a:p>
        </p:txBody>
      </p:sp>
      <p:pic>
        <p:nvPicPr>
          <p:cNvPr id="8" name="Picture 7">
            <a:extLst>
              <a:ext uri="{FF2B5EF4-FFF2-40B4-BE49-F238E27FC236}">
                <a16:creationId xmlns:a16="http://schemas.microsoft.com/office/drawing/2014/main" id="{91454552-87B0-9244-AD94-F9C05F38F230}"/>
              </a:ext>
            </a:extLst>
          </p:cNvPr>
          <p:cNvPicPr>
            <a:picLocks noChangeAspect="1"/>
          </p:cNvPicPr>
          <p:nvPr/>
        </p:nvPicPr>
        <p:blipFill>
          <a:blip r:embed="rId2"/>
          <a:stretch>
            <a:fillRect/>
          </a:stretch>
        </p:blipFill>
        <p:spPr>
          <a:xfrm>
            <a:off x="185591" y="0"/>
            <a:ext cx="1206387" cy="490030"/>
          </a:xfrm>
          <a:prstGeom prst="rect">
            <a:avLst/>
          </a:prstGeom>
        </p:spPr>
      </p:pic>
      <p:pic>
        <p:nvPicPr>
          <p:cNvPr id="9" name="Picture 8">
            <a:extLst>
              <a:ext uri="{FF2B5EF4-FFF2-40B4-BE49-F238E27FC236}">
                <a16:creationId xmlns:a16="http://schemas.microsoft.com/office/drawing/2014/main" id="{80D37B77-D324-B543-A943-E7255C7E4C69}"/>
              </a:ext>
            </a:extLst>
          </p:cNvPr>
          <p:cNvPicPr>
            <a:picLocks noChangeAspect="1"/>
          </p:cNvPicPr>
          <p:nvPr/>
        </p:nvPicPr>
        <p:blipFill>
          <a:blip r:embed="rId3"/>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40505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D729DD2-5AE5-45FD-B75E-534604266936}"/>
              </a:ext>
            </a:extLst>
          </p:cNvPr>
          <p:cNvSpPr>
            <a:spLocks noGrp="1"/>
          </p:cNvSpPr>
          <p:nvPr>
            <p:ph type="ctrTitle"/>
          </p:nvPr>
        </p:nvSpPr>
        <p:spPr>
          <a:xfrm>
            <a:off x="704338" y="1587071"/>
            <a:ext cx="7960160" cy="1790700"/>
          </a:xfrm>
        </p:spPr>
        <p:txBody>
          <a:bodyPr>
            <a:normAutofit/>
          </a:bodyPr>
          <a:lstStyle/>
          <a:p>
            <a:r>
              <a:rPr lang="fr-FR" sz="2800" dirty="0"/>
              <a:t>Recommandations globales pour la future S3</a:t>
            </a:r>
            <a:br>
              <a:rPr lang="fr-FR" sz="2800" dirty="0"/>
            </a:br>
            <a:r>
              <a:rPr lang="fr-FR" sz="100" dirty="0"/>
              <a:t> </a:t>
            </a:r>
            <a:r>
              <a:rPr lang="fr-FR" sz="900" dirty="0"/>
              <a:t> </a:t>
            </a:r>
            <a:r>
              <a:rPr lang="fr-FR" sz="1200" dirty="0"/>
              <a:t> </a:t>
            </a:r>
            <a:br>
              <a:rPr lang="fr-FR" sz="2800" dirty="0"/>
            </a:br>
            <a:r>
              <a:rPr lang="ca-ES" sz="2800" dirty="0">
                <a:solidFill>
                  <a:schemeClr val="accent2">
                    <a:lumMod val="75000"/>
                  </a:schemeClr>
                </a:solidFill>
              </a:rPr>
              <a:t>Recomanacions generals per al futur RIS3</a:t>
            </a:r>
          </a:p>
        </p:txBody>
      </p:sp>
      <p:sp>
        <p:nvSpPr>
          <p:cNvPr id="6" name="Sous-titre 5">
            <a:extLst>
              <a:ext uri="{FF2B5EF4-FFF2-40B4-BE49-F238E27FC236}">
                <a16:creationId xmlns:a16="http://schemas.microsoft.com/office/drawing/2014/main" id="{AD333539-CCE9-4985-A68E-DFB4717E3C2A}"/>
              </a:ext>
            </a:extLst>
          </p:cNvPr>
          <p:cNvSpPr>
            <a:spLocks noGrp="1"/>
          </p:cNvSpPr>
          <p:nvPr>
            <p:ph type="subTitle"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39055DD-1EB8-480A-9B5F-AD0CECF8734F}"/>
              </a:ext>
            </a:extLst>
          </p:cNvPr>
          <p:cNvSpPr>
            <a:spLocks noGrp="1"/>
          </p:cNvSpPr>
          <p:nvPr>
            <p:ph type="sldNum" sz="quarter" idx="4294967295"/>
          </p:nvPr>
        </p:nvSpPr>
        <p:spPr>
          <a:xfrm>
            <a:off x="7086600" y="4767263"/>
            <a:ext cx="2057400" cy="274637"/>
          </a:xfrm>
        </p:spPr>
        <p:txBody>
          <a:bodyPr/>
          <a:lstStyle/>
          <a:p>
            <a:fld id="{948D080D-74FF-BC4B-95C4-BC8324BDFCBF}" type="slidenum">
              <a:rPr lang="en-US" smtClean="0"/>
              <a:pPr/>
              <a:t>6</a:t>
            </a:fld>
            <a:endParaRPr lang="en-US"/>
          </a:p>
        </p:txBody>
      </p:sp>
      <p:pic>
        <p:nvPicPr>
          <p:cNvPr id="7" name="Picture 6">
            <a:extLst>
              <a:ext uri="{FF2B5EF4-FFF2-40B4-BE49-F238E27FC236}">
                <a16:creationId xmlns:a16="http://schemas.microsoft.com/office/drawing/2014/main" id="{EFF92E6A-A801-9E44-9FAA-9DA2F39C727A}"/>
              </a:ext>
            </a:extLst>
          </p:cNvPr>
          <p:cNvPicPr>
            <a:picLocks noChangeAspect="1"/>
          </p:cNvPicPr>
          <p:nvPr/>
        </p:nvPicPr>
        <p:blipFill>
          <a:blip r:embed="rId2"/>
          <a:stretch>
            <a:fillRect/>
          </a:stretch>
        </p:blipFill>
        <p:spPr>
          <a:xfrm>
            <a:off x="7778344" y="101600"/>
            <a:ext cx="431864" cy="357404"/>
          </a:xfrm>
          <a:prstGeom prst="rect">
            <a:avLst/>
          </a:prstGeom>
        </p:spPr>
      </p:pic>
      <p:pic>
        <p:nvPicPr>
          <p:cNvPr id="8" name="Picture 7">
            <a:extLst>
              <a:ext uri="{FF2B5EF4-FFF2-40B4-BE49-F238E27FC236}">
                <a16:creationId xmlns:a16="http://schemas.microsoft.com/office/drawing/2014/main" id="{9F0BB836-FE38-7B40-9F93-F9CCA00BCBB0}"/>
              </a:ext>
            </a:extLst>
          </p:cNvPr>
          <p:cNvPicPr>
            <a:picLocks noChangeAspect="1"/>
          </p:cNvPicPr>
          <p:nvPr/>
        </p:nvPicPr>
        <p:blipFill>
          <a:blip r:embed="rId3"/>
          <a:stretch>
            <a:fillRect/>
          </a:stretch>
        </p:blipFill>
        <p:spPr>
          <a:xfrm>
            <a:off x="185591" y="0"/>
            <a:ext cx="1206387" cy="490030"/>
          </a:xfrm>
          <a:prstGeom prst="rect">
            <a:avLst/>
          </a:prstGeom>
        </p:spPr>
      </p:pic>
    </p:spTree>
    <p:extLst>
      <p:ext uri="{BB962C8B-B14F-4D97-AF65-F5344CB8AC3E}">
        <p14:creationId xmlns:p14="http://schemas.microsoft.com/office/powerpoint/2010/main" val="183796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a:xfrm>
            <a:off x="290980" y="790388"/>
            <a:ext cx="7648313" cy="622800"/>
          </a:xfrm>
        </p:spPr>
        <p:txBody>
          <a:bodyPr>
            <a:normAutofit fontScale="85000" lnSpcReduction="20000"/>
          </a:bodyPr>
          <a:lstStyle/>
          <a:p>
            <a:r>
              <a:rPr lang="fr-FR" dirty="0"/>
              <a:t>Panorama de la méthodologie et des outils déployés</a:t>
            </a:r>
          </a:p>
          <a:p>
            <a:r>
              <a:rPr lang="ca-ES" dirty="0">
                <a:solidFill>
                  <a:schemeClr val="accent2">
                    <a:lumMod val="75000"/>
                  </a:schemeClr>
                </a:solidFill>
              </a:rPr>
              <a:t>Visió general de la metodologia i les eines desplegades</a:t>
            </a:r>
          </a:p>
        </p:txBody>
      </p:sp>
      <p:sp>
        <p:nvSpPr>
          <p:cNvPr id="6" name="Right Arrow 5">
            <a:extLst>
              <a:ext uri="{FF2B5EF4-FFF2-40B4-BE49-F238E27FC236}">
                <a16:creationId xmlns:a16="http://schemas.microsoft.com/office/drawing/2014/main" id="{42570375-7E63-C24B-BA7D-3F5C499F8AB4}"/>
              </a:ext>
            </a:extLst>
          </p:cNvPr>
          <p:cNvSpPr/>
          <p:nvPr/>
        </p:nvSpPr>
        <p:spPr>
          <a:xfrm>
            <a:off x="290980" y="1292352"/>
            <a:ext cx="8596988" cy="1121664"/>
          </a:xfrm>
          <a:prstGeom prst="right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hevron 6">
            <a:extLst>
              <a:ext uri="{FF2B5EF4-FFF2-40B4-BE49-F238E27FC236}">
                <a16:creationId xmlns:a16="http://schemas.microsoft.com/office/drawing/2014/main" id="{AEDC8102-2ED0-4745-BAB6-2DF6DE0E89A3}"/>
              </a:ext>
            </a:extLst>
          </p:cNvPr>
          <p:cNvSpPr/>
          <p:nvPr/>
        </p:nvSpPr>
        <p:spPr>
          <a:xfrm>
            <a:off x="290980" y="2414016"/>
            <a:ext cx="3000860" cy="2279904"/>
          </a:xfrm>
          <a:prstGeom prst="chevron">
            <a:avLst>
              <a:gd name="adj" fmla="val 2754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a:extLst>
              <a:ext uri="{FF2B5EF4-FFF2-40B4-BE49-F238E27FC236}">
                <a16:creationId xmlns:a16="http://schemas.microsoft.com/office/drawing/2014/main" id="{F18B2E4F-6058-D148-BF72-DF26A6BD1B24}"/>
              </a:ext>
            </a:extLst>
          </p:cNvPr>
          <p:cNvSpPr/>
          <p:nvPr/>
        </p:nvSpPr>
        <p:spPr>
          <a:xfrm>
            <a:off x="3071570" y="2414016"/>
            <a:ext cx="3000860" cy="2279904"/>
          </a:xfrm>
          <a:prstGeom prst="chevron">
            <a:avLst>
              <a:gd name="adj" fmla="val 2754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a:extLst>
              <a:ext uri="{FF2B5EF4-FFF2-40B4-BE49-F238E27FC236}">
                <a16:creationId xmlns:a16="http://schemas.microsoft.com/office/drawing/2014/main" id="{7B182E4C-FE8E-7941-8708-E12F5AD10E7C}"/>
              </a:ext>
            </a:extLst>
          </p:cNvPr>
          <p:cNvSpPr/>
          <p:nvPr/>
        </p:nvSpPr>
        <p:spPr>
          <a:xfrm>
            <a:off x="5887108" y="2414016"/>
            <a:ext cx="3000860" cy="2279904"/>
          </a:xfrm>
          <a:prstGeom prst="chevron">
            <a:avLst>
              <a:gd name="adj" fmla="val 2754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a:extLst>
              <a:ext uri="{FF2B5EF4-FFF2-40B4-BE49-F238E27FC236}">
                <a16:creationId xmlns:a16="http://schemas.microsoft.com/office/drawing/2014/main" id="{1A86415B-C2A7-B94E-9B2C-14B7FA1DC464}"/>
              </a:ext>
            </a:extLst>
          </p:cNvPr>
          <p:cNvSpPr/>
          <p:nvPr/>
        </p:nvSpPr>
        <p:spPr>
          <a:xfrm>
            <a:off x="476302" y="2494432"/>
            <a:ext cx="2145792" cy="9204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24BA1021-E298-4846-8265-4A44238A0CA5}"/>
              </a:ext>
            </a:extLst>
          </p:cNvPr>
          <p:cNvSpPr/>
          <p:nvPr/>
        </p:nvSpPr>
        <p:spPr>
          <a:xfrm>
            <a:off x="476302" y="3553968"/>
            <a:ext cx="2145792" cy="9204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AA1CCF1-F9B2-B743-91BA-03BEF7E11D4D}"/>
              </a:ext>
            </a:extLst>
          </p:cNvPr>
          <p:cNvSpPr/>
          <p:nvPr/>
        </p:nvSpPr>
        <p:spPr>
          <a:xfrm>
            <a:off x="3256892" y="2494432"/>
            <a:ext cx="2145792" cy="9204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0B76786-12D5-9F4F-8807-BFCD5BAE97FC}"/>
              </a:ext>
            </a:extLst>
          </p:cNvPr>
          <p:cNvSpPr/>
          <p:nvPr/>
        </p:nvSpPr>
        <p:spPr>
          <a:xfrm>
            <a:off x="3256892" y="3553968"/>
            <a:ext cx="2145792" cy="920411"/>
          </a:xfrm>
          <a:prstGeom prst="roundRect">
            <a:avLst/>
          </a:prstGeom>
          <a:solidFill>
            <a:schemeClr val="accent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D9365C0-C4D4-0145-818D-7F7B1F15B2E2}"/>
              </a:ext>
            </a:extLst>
          </p:cNvPr>
          <p:cNvSpPr/>
          <p:nvPr/>
        </p:nvSpPr>
        <p:spPr>
          <a:xfrm>
            <a:off x="6257752" y="2960733"/>
            <a:ext cx="2145792" cy="9204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993F7B-6151-7F43-8D50-ED77DC260A38}"/>
              </a:ext>
            </a:extLst>
          </p:cNvPr>
          <p:cNvSpPr txBox="1"/>
          <p:nvPr/>
        </p:nvSpPr>
        <p:spPr>
          <a:xfrm>
            <a:off x="780288" y="1683082"/>
            <a:ext cx="1377300" cy="300082"/>
          </a:xfrm>
          <a:prstGeom prst="rect">
            <a:avLst/>
          </a:prstGeom>
          <a:noFill/>
        </p:spPr>
        <p:txBody>
          <a:bodyPr wrap="none" rtlCol="0">
            <a:spAutoFit/>
          </a:bodyPr>
          <a:lstStyle/>
          <a:p>
            <a:r>
              <a:rPr lang="fr-FR" b="1" dirty="0"/>
              <a:t>Mois 1</a:t>
            </a:r>
            <a:r>
              <a:rPr lang="en-US" b="1" dirty="0"/>
              <a:t> / </a:t>
            </a:r>
            <a:r>
              <a:rPr lang="ca-ES" b="1" dirty="0">
                <a:solidFill>
                  <a:schemeClr val="accent2">
                    <a:lumMod val="75000"/>
                  </a:schemeClr>
                </a:solidFill>
              </a:rPr>
              <a:t>Mes 1</a:t>
            </a:r>
          </a:p>
        </p:txBody>
      </p:sp>
      <p:sp>
        <p:nvSpPr>
          <p:cNvPr id="17" name="TextBox 16">
            <a:extLst>
              <a:ext uri="{FF2B5EF4-FFF2-40B4-BE49-F238E27FC236}">
                <a16:creationId xmlns:a16="http://schemas.microsoft.com/office/drawing/2014/main" id="{33DC01AE-FADC-984B-8646-B8311BE9A7C0}"/>
              </a:ext>
            </a:extLst>
          </p:cNvPr>
          <p:cNvSpPr txBox="1"/>
          <p:nvPr/>
        </p:nvSpPr>
        <p:spPr>
          <a:xfrm>
            <a:off x="3650756" y="1683082"/>
            <a:ext cx="1377300" cy="300082"/>
          </a:xfrm>
          <a:prstGeom prst="rect">
            <a:avLst/>
          </a:prstGeom>
          <a:noFill/>
        </p:spPr>
        <p:txBody>
          <a:bodyPr wrap="none" rtlCol="0">
            <a:spAutoFit/>
          </a:bodyPr>
          <a:lstStyle/>
          <a:p>
            <a:r>
              <a:rPr lang="fr-FR" b="1" dirty="0"/>
              <a:t>Mois 2 </a:t>
            </a:r>
            <a:r>
              <a:rPr lang="en-US" b="1" dirty="0"/>
              <a:t>/ </a:t>
            </a:r>
            <a:r>
              <a:rPr lang="ca-ES" b="1" dirty="0">
                <a:solidFill>
                  <a:schemeClr val="accent2">
                    <a:lumMod val="75000"/>
                  </a:schemeClr>
                </a:solidFill>
              </a:rPr>
              <a:t>Mes 2</a:t>
            </a:r>
          </a:p>
        </p:txBody>
      </p:sp>
      <p:sp>
        <p:nvSpPr>
          <p:cNvPr id="18" name="TextBox 17">
            <a:extLst>
              <a:ext uri="{FF2B5EF4-FFF2-40B4-BE49-F238E27FC236}">
                <a16:creationId xmlns:a16="http://schemas.microsoft.com/office/drawing/2014/main" id="{AC0DEA06-1D5E-3344-BCBF-D54307CEB3FE}"/>
              </a:ext>
            </a:extLst>
          </p:cNvPr>
          <p:cNvSpPr txBox="1"/>
          <p:nvPr/>
        </p:nvSpPr>
        <p:spPr>
          <a:xfrm>
            <a:off x="6581229" y="1683082"/>
            <a:ext cx="1377300" cy="300082"/>
          </a:xfrm>
          <a:prstGeom prst="rect">
            <a:avLst/>
          </a:prstGeom>
          <a:noFill/>
        </p:spPr>
        <p:txBody>
          <a:bodyPr wrap="none" rtlCol="0">
            <a:spAutoFit/>
          </a:bodyPr>
          <a:lstStyle/>
          <a:p>
            <a:r>
              <a:rPr lang="fr-FR" b="1" dirty="0"/>
              <a:t>Mois 3 </a:t>
            </a:r>
            <a:r>
              <a:rPr lang="en-US" b="1" dirty="0"/>
              <a:t>/ </a:t>
            </a:r>
            <a:r>
              <a:rPr lang="ca-ES" b="1" dirty="0">
                <a:solidFill>
                  <a:schemeClr val="accent2">
                    <a:lumMod val="75000"/>
                  </a:schemeClr>
                </a:solidFill>
              </a:rPr>
              <a:t>Mes 3</a:t>
            </a:r>
          </a:p>
        </p:txBody>
      </p:sp>
      <p:sp>
        <p:nvSpPr>
          <p:cNvPr id="19" name="TextBox 18">
            <a:extLst>
              <a:ext uri="{FF2B5EF4-FFF2-40B4-BE49-F238E27FC236}">
                <a16:creationId xmlns:a16="http://schemas.microsoft.com/office/drawing/2014/main" id="{04BE1997-740F-4B47-A42F-BFDF9DDB357D}"/>
              </a:ext>
            </a:extLst>
          </p:cNvPr>
          <p:cNvSpPr txBox="1"/>
          <p:nvPr/>
        </p:nvSpPr>
        <p:spPr>
          <a:xfrm>
            <a:off x="478744" y="2494432"/>
            <a:ext cx="2145792" cy="938719"/>
          </a:xfrm>
          <a:prstGeom prst="rect">
            <a:avLst/>
          </a:prstGeom>
          <a:noFill/>
        </p:spPr>
        <p:txBody>
          <a:bodyPr wrap="square" rtlCol="0">
            <a:spAutoFit/>
          </a:bodyPr>
          <a:lstStyle/>
          <a:p>
            <a:pPr algn="ctr"/>
            <a:r>
              <a:rPr lang="fr-FR" sz="1100" b="1" dirty="0"/>
              <a:t>Collecte et analyse documentaires/revue des S3 </a:t>
            </a:r>
          </a:p>
          <a:p>
            <a:pPr algn="ctr"/>
            <a:r>
              <a:rPr lang="ca-ES" sz="1100" b="1" dirty="0">
                <a:solidFill>
                  <a:schemeClr val="bg1"/>
                </a:solidFill>
              </a:rPr>
              <a:t>Recollida i anàlisi  documental / Revisió de RIS3</a:t>
            </a:r>
            <a:endParaRPr lang="en-US" sz="1100" b="1" dirty="0">
              <a:solidFill>
                <a:schemeClr val="bg1"/>
              </a:solidFill>
            </a:endParaRPr>
          </a:p>
        </p:txBody>
      </p:sp>
      <p:sp>
        <p:nvSpPr>
          <p:cNvPr id="20" name="TextBox 19">
            <a:extLst>
              <a:ext uri="{FF2B5EF4-FFF2-40B4-BE49-F238E27FC236}">
                <a16:creationId xmlns:a16="http://schemas.microsoft.com/office/drawing/2014/main" id="{8905E853-BB3E-D046-8E1F-00C3584A4BCF}"/>
              </a:ext>
            </a:extLst>
          </p:cNvPr>
          <p:cNvSpPr txBox="1"/>
          <p:nvPr/>
        </p:nvSpPr>
        <p:spPr>
          <a:xfrm>
            <a:off x="476302" y="3583286"/>
            <a:ext cx="2145792" cy="861774"/>
          </a:xfrm>
          <a:prstGeom prst="rect">
            <a:avLst/>
          </a:prstGeom>
          <a:noFill/>
        </p:spPr>
        <p:txBody>
          <a:bodyPr wrap="square" rtlCol="0">
            <a:spAutoFit/>
          </a:bodyPr>
          <a:lstStyle/>
          <a:p>
            <a:pPr algn="ctr"/>
            <a:r>
              <a:rPr lang="fr-FR" sz="1000" b="1" dirty="0"/>
              <a:t>Entretiens de cadrage (EPM / acteurs institutionnels des 3 régions)</a:t>
            </a:r>
          </a:p>
          <a:p>
            <a:pPr algn="ctr"/>
            <a:r>
              <a:rPr lang="ca-ES" sz="1000" b="1" dirty="0">
                <a:solidFill>
                  <a:schemeClr val="bg1"/>
                </a:solidFill>
              </a:rPr>
              <a:t>Entrevistes d’abast (EPM i actors institucionals de les 3 regions</a:t>
            </a:r>
            <a:endParaRPr lang="en-US" sz="1000" b="1" dirty="0">
              <a:solidFill>
                <a:schemeClr val="bg1"/>
              </a:solidFill>
            </a:endParaRPr>
          </a:p>
        </p:txBody>
      </p:sp>
      <p:sp>
        <p:nvSpPr>
          <p:cNvPr id="21" name="TextBox 20">
            <a:extLst>
              <a:ext uri="{FF2B5EF4-FFF2-40B4-BE49-F238E27FC236}">
                <a16:creationId xmlns:a16="http://schemas.microsoft.com/office/drawing/2014/main" id="{E828F9CE-00C9-8947-8A55-FF1C4FD68171}"/>
              </a:ext>
            </a:extLst>
          </p:cNvPr>
          <p:cNvSpPr txBox="1"/>
          <p:nvPr/>
        </p:nvSpPr>
        <p:spPr>
          <a:xfrm>
            <a:off x="3266510" y="2519151"/>
            <a:ext cx="2145792" cy="900246"/>
          </a:xfrm>
          <a:prstGeom prst="rect">
            <a:avLst/>
          </a:prstGeom>
          <a:noFill/>
        </p:spPr>
        <p:txBody>
          <a:bodyPr wrap="square" rtlCol="0">
            <a:spAutoFit/>
          </a:bodyPr>
          <a:lstStyle/>
          <a:p>
            <a:pPr algn="ctr"/>
            <a:r>
              <a:rPr lang="fr-FR" sz="1050" b="1" dirty="0"/>
              <a:t>Entretiens avec les acteurs de l’écosystème d’innovation</a:t>
            </a:r>
          </a:p>
          <a:p>
            <a:pPr algn="ctr"/>
            <a:r>
              <a:rPr lang="ca-ES" sz="1050" b="1" dirty="0">
                <a:solidFill>
                  <a:schemeClr val="bg1"/>
                </a:solidFill>
              </a:rPr>
              <a:t>Entrevistes amb grups d’interès de l’ecosistema d’innovació</a:t>
            </a:r>
            <a:endParaRPr lang="en-US" sz="1050" b="1" dirty="0">
              <a:solidFill>
                <a:schemeClr val="bg1"/>
              </a:solidFill>
            </a:endParaRPr>
          </a:p>
        </p:txBody>
      </p:sp>
      <p:sp>
        <p:nvSpPr>
          <p:cNvPr id="22" name="TextBox 21">
            <a:extLst>
              <a:ext uri="{FF2B5EF4-FFF2-40B4-BE49-F238E27FC236}">
                <a16:creationId xmlns:a16="http://schemas.microsoft.com/office/drawing/2014/main" id="{C948EC93-8249-0542-93B8-FC06D0755CFC}"/>
              </a:ext>
            </a:extLst>
          </p:cNvPr>
          <p:cNvSpPr txBox="1"/>
          <p:nvPr/>
        </p:nvSpPr>
        <p:spPr>
          <a:xfrm>
            <a:off x="3256892" y="3718528"/>
            <a:ext cx="2145792" cy="600164"/>
          </a:xfrm>
          <a:prstGeom prst="rect">
            <a:avLst/>
          </a:prstGeom>
          <a:noFill/>
        </p:spPr>
        <p:txBody>
          <a:bodyPr wrap="square" rtlCol="0">
            <a:spAutoFit/>
          </a:bodyPr>
          <a:lstStyle/>
          <a:p>
            <a:pPr algn="ctr"/>
            <a:r>
              <a:rPr lang="fr-FR" sz="1100" b="1" dirty="0"/>
              <a:t>Atelier de réflexion stratégique</a:t>
            </a:r>
          </a:p>
          <a:p>
            <a:pPr algn="ctr"/>
            <a:r>
              <a:rPr lang="ca-ES" sz="1100" b="1" dirty="0">
                <a:solidFill>
                  <a:schemeClr val="bg1"/>
                </a:solidFill>
              </a:rPr>
              <a:t>Taller de reflexió estratègica</a:t>
            </a:r>
            <a:endParaRPr lang="en-US" sz="1100" b="1" dirty="0">
              <a:solidFill>
                <a:schemeClr val="bg1"/>
              </a:solidFill>
            </a:endParaRPr>
          </a:p>
        </p:txBody>
      </p:sp>
      <p:sp>
        <p:nvSpPr>
          <p:cNvPr id="23" name="TextBox 22">
            <a:extLst>
              <a:ext uri="{FF2B5EF4-FFF2-40B4-BE49-F238E27FC236}">
                <a16:creationId xmlns:a16="http://schemas.microsoft.com/office/drawing/2014/main" id="{02F51E45-7605-8D48-A0E3-5409926BBF9F}"/>
              </a:ext>
            </a:extLst>
          </p:cNvPr>
          <p:cNvSpPr txBox="1"/>
          <p:nvPr/>
        </p:nvSpPr>
        <p:spPr>
          <a:xfrm>
            <a:off x="6257752" y="3045511"/>
            <a:ext cx="2145792" cy="769441"/>
          </a:xfrm>
          <a:prstGeom prst="rect">
            <a:avLst/>
          </a:prstGeom>
          <a:noFill/>
        </p:spPr>
        <p:txBody>
          <a:bodyPr wrap="square" rtlCol="0">
            <a:spAutoFit/>
          </a:bodyPr>
          <a:lstStyle/>
          <a:p>
            <a:pPr algn="ctr"/>
            <a:r>
              <a:rPr lang="fr-FR" sz="1100" b="1" dirty="0"/>
              <a:t>Analyse des possibilités de financement</a:t>
            </a:r>
          </a:p>
          <a:p>
            <a:pPr algn="ctr"/>
            <a:r>
              <a:rPr lang="ca-ES" sz="1100" b="1" dirty="0">
                <a:solidFill>
                  <a:schemeClr val="bg1"/>
                </a:solidFill>
              </a:rPr>
              <a:t>Anàlisi de les possibilitats de finançament</a:t>
            </a:r>
            <a:endParaRPr lang="en-US" sz="1100" b="1" dirty="0">
              <a:solidFill>
                <a:schemeClr val="bg1"/>
              </a:solidFill>
            </a:endParaRPr>
          </a:p>
        </p:txBody>
      </p:sp>
      <p:pic>
        <p:nvPicPr>
          <p:cNvPr id="25" name="Picture 24">
            <a:extLst>
              <a:ext uri="{FF2B5EF4-FFF2-40B4-BE49-F238E27FC236}">
                <a16:creationId xmlns:a16="http://schemas.microsoft.com/office/drawing/2014/main" id="{274EA78F-B574-6B40-8D89-A5EF559985A0}"/>
              </a:ext>
            </a:extLst>
          </p:cNvPr>
          <p:cNvPicPr>
            <a:picLocks noChangeAspect="1"/>
          </p:cNvPicPr>
          <p:nvPr/>
        </p:nvPicPr>
        <p:blipFill>
          <a:blip r:embed="rId3"/>
          <a:stretch>
            <a:fillRect/>
          </a:stretch>
        </p:blipFill>
        <p:spPr>
          <a:xfrm>
            <a:off x="185591" y="0"/>
            <a:ext cx="1206387" cy="490030"/>
          </a:xfrm>
          <a:prstGeom prst="rect">
            <a:avLst/>
          </a:prstGeom>
        </p:spPr>
      </p:pic>
      <p:pic>
        <p:nvPicPr>
          <p:cNvPr id="26" name="Picture 25">
            <a:extLst>
              <a:ext uri="{FF2B5EF4-FFF2-40B4-BE49-F238E27FC236}">
                <a16:creationId xmlns:a16="http://schemas.microsoft.com/office/drawing/2014/main" id="{45C874AB-B067-AD47-ADD6-0D6E79C13FB6}"/>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118648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a:xfrm>
            <a:off x="290980" y="790388"/>
            <a:ext cx="7648313" cy="622800"/>
          </a:xfrm>
        </p:spPr>
        <p:txBody>
          <a:bodyPr>
            <a:normAutofit/>
          </a:bodyPr>
          <a:lstStyle/>
          <a:p>
            <a:r>
              <a:rPr lang="fr-FR" dirty="0"/>
              <a:t>Le cadre stratégique</a:t>
            </a:r>
          </a:p>
          <a:p>
            <a:endParaRPr lang="fr-FR" dirty="0">
              <a:solidFill>
                <a:schemeClr val="accent1"/>
              </a:solidFill>
            </a:endParaRPr>
          </a:p>
        </p:txBody>
      </p:sp>
      <p:sp>
        <p:nvSpPr>
          <p:cNvPr id="5" name="Espace réservé du contenu 4">
            <a:extLst>
              <a:ext uri="{FF2B5EF4-FFF2-40B4-BE49-F238E27FC236}">
                <a16:creationId xmlns:a16="http://schemas.microsoft.com/office/drawing/2014/main" id="{4DD8B9D3-15D0-4E03-8D9F-26D4FEF6A8DD}"/>
              </a:ext>
            </a:extLst>
          </p:cNvPr>
          <p:cNvSpPr>
            <a:spLocks noGrp="1"/>
          </p:cNvSpPr>
          <p:nvPr>
            <p:ph sz="quarter" idx="14"/>
          </p:nvPr>
        </p:nvSpPr>
        <p:spPr>
          <a:xfrm>
            <a:off x="145490" y="1236913"/>
            <a:ext cx="8853020" cy="3116199"/>
          </a:xfrm>
        </p:spPr>
        <p:txBody>
          <a:bodyPr>
            <a:noAutofit/>
          </a:bodyPr>
          <a:lstStyle/>
          <a:p>
            <a:pPr marL="0" indent="0">
              <a:buNone/>
            </a:pPr>
            <a:r>
              <a:rPr lang="fr-FR" sz="1200" b="1" dirty="0"/>
              <a:t>L’ambition eurorégionale : Accompagner les acteurs de l’innovation en consolidant les partenariats et la coopération face aux transitions</a:t>
            </a:r>
          </a:p>
          <a:p>
            <a:r>
              <a:rPr lang="fr-FR" sz="1000" dirty="0"/>
              <a:t>Déployer l’innovation sous toutes ses formes et la performance économique dans tous ses territoires ;</a:t>
            </a:r>
          </a:p>
          <a:p>
            <a:r>
              <a:rPr lang="fr-FR" sz="1000" dirty="0"/>
              <a:t>Dynamiser l’innovation en associant l’ensemble des acteurs qui constituent l’écosystème eurorégional d’innovation ;</a:t>
            </a:r>
          </a:p>
          <a:p>
            <a:r>
              <a:rPr lang="fr-FR" sz="1000" dirty="0"/>
              <a:t>Répondre aux grands enjeux de la société par l’innovation, notamment en développant de nouveaux modèles orientés en lien avec le Pacte vert pour l’Europe</a:t>
            </a:r>
          </a:p>
          <a:p>
            <a:pPr marL="0" indent="0">
              <a:buNone/>
            </a:pPr>
            <a:r>
              <a:rPr lang="fr-FR" sz="1200" b="1" dirty="0"/>
              <a:t>Objectifs opérationnels</a:t>
            </a:r>
          </a:p>
          <a:p>
            <a:r>
              <a:rPr lang="fr-FR" sz="1000" b="1" dirty="0"/>
              <a:t>Assurer la visibilité européenne des écosystèmes RDI </a:t>
            </a:r>
            <a:r>
              <a:rPr lang="fr-FR" sz="1000" dirty="0"/>
              <a:t>et l’attractivité de l’Eurorégion pour le développement de projets partenariaux à grande échelle et la participation de ses acteurs sur les projets européens ;</a:t>
            </a:r>
          </a:p>
          <a:p>
            <a:r>
              <a:rPr lang="fr-FR" sz="1000" b="1" dirty="0"/>
              <a:t>Définir et développer 4 domaines d’innovation stratégiques prioritaires </a:t>
            </a:r>
            <a:r>
              <a:rPr lang="fr-FR" sz="1000" dirty="0"/>
              <a:t>sur lesquels les outils régionaux, nationaux et européens sont fléchés prioritairement, sur des thèmes précis à fort potentiel ou en émergence ;</a:t>
            </a:r>
          </a:p>
          <a:p>
            <a:r>
              <a:rPr lang="fr-FR" sz="1000" b="1" dirty="0"/>
              <a:t>Créer les conditions de coopération nécessaires </a:t>
            </a:r>
            <a:r>
              <a:rPr lang="fr-FR" sz="1000" dirty="0"/>
              <a:t>en facilitant la mise en réseau et en favorisant la connaissance partagée entre les acteurs de l’écosystème d’innovation eurorégional ;</a:t>
            </a:r>
          </a:p>
          <a:p>
            <a:r>
              <a:rPr lang="fr-FR" sz="1000" b="1" dirty="0"/>
              <a:t>Lancer et faire émerger des actions et projets pilotes, individuels, collaboratifs et/ou structurants</a:t>
            </a:r>
            <a:r>
              <a:rPr lang="fr-FR" sz="1000" dirty="0"/>
              <a:t>, répondant aux enjeux de chaque domaine à forte valeur ajoutée pour l’Eurorégion ;</a:t>
            </a:r>
          </a:p>
          <a:p>
            <a:r>
              <a:rPr lang="fr-FR" sz="1000" b="1" dirty="0"/>
              <a:t>Assurer la forte mobilisation des acteurs des écosystèmes dans les collaborations interrégionales </a:t>
            </a:r>
            <a:r>
              <a:rPr lang="fr-FR" sz="1000" dirty="0"/>
              <a:t>;</a:t>
            </a:r>
          </a:p>
          <a:p>
            <a:r>
              <a:rPr lang="fr-FR" sz="1000" b="1" dirty="0"/>
              <a:t>S’attacher à des possibilités de financement </a:t>
            </a:r>
            <a:r>
              <a:rPr lang="fr-FR" sz="1000" dirty="0"/>
              <a:t>afin de permettre l’émergence de projets de coopération suffisamment ambitieux ;</a:t>
            </a:r>
          </a:p>
          <a:p>
            <a:r>
              <a:rPr lang="fr-FR" sz="1000" b="1" dirty="0"/>
              <a:t>Assurer en continu une réflexion prospective sur les futures pistes de spécialisation </a:t>
            </a:r>
            <a:r>
              <a:rPr lang="fr-FR" sz="1000" dirty="0"/>
              <a:t>en cohérence avec celles déjà identifiées pour la période 2021-2027 et avec celles identifiées au niveau des trois régions.</a:t>
            </a:r>
          </a:p>
          <a:p>
            <a:endParaRPr lang="fr-FR" sz="1100" dirty="0"/>
          </a:p>
        </p:txBody>
      </p:sp>
      <p:pic>
        <p:nvPicPr>
          <p:cNvPr id="7" name="Picture 6">
            <a:extLst>
              <a:ext uri="{FF2B5EF4-FFF2-40B4-BE49-F238E27FC236}">
                <a16:creationId xmlns:a16="http://schemas.microsoft.com/office/drawing/2014/main" id="{C767BAED-C653-2E4E-8518-E56CBDEE8ADB}"/>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8C377C7C-EE33-E44E-B344-1C8FDC51673D}"/>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75600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7AF081C-A709-47B1-8ACE-C35F13DC83A8}"/>
              </a:ext>
            </a:extLst>
          </p:cNvPr>
          <p:cNvSpPr>
            <a:spLocks noGrp="1"/>
          </p:cNvSpPr>
          <p:nvPr>
            <p:ph type="body" sz="quarter" idx="13"/>
          </p:nvPr>
        </p:nvSpPr>
        <p:spPr>
          <a:xfrm>
            <a:off x="290980" y="790388"/>
            <a:ext cx="7648313" cy="622800"/>
          </a:xfrm>
        </p:spPr>
        <p:txBody>
          <a:bodyPr>
            <a:normAutofit/>
          </a:bodyPr>
          <a:lstStyle/>
          <a:p>
            <a:r>
              <a:rPr lang="ca-ES" dirty="0"/>
              <a:t>El marc estratègic</a:t>
            </a:r>
          </a:p>
          <a:p>
            <a:endParaRPr lang="ca-ES" dirty="0"/>
          </a:p>
        </p:txBody>
      </p:sp>
      <p:sp>
        <p:nvSpPr>
          <p:cNvPr id="5" name="Espace réservé du contenu 4">
            <a:extLst>
              <a:ext uri="{FF2B5EF4-FFF2-40B4-BE49-F238E27FC236}">
                <a16:creationId xmlns:a16="http://schemas.microsoft.com/office/drawing/2014/main" id="{4DD8B9D3-15D0-4E03-8D9F-26D4FEF6A8DD}"/>
              </a:ext>
            </a:extLst>
          </p:cNvPr>
          <p:cNvSpPr>
            <a:spLocks noGrp="1"/>
          </p:cNvSpPr>
          <p:nvPr>
            <p:ph sz="quarter" idx="14"/>
          </p:nvPr>
        </p:nvSpPr>
        <p:spPr>
          <a:xfrm>
            <a:off x="145490" y="1236913"/>
            <a:ext cx="8853020" cy="3116199"/>
          </a:xfrm>
        </p:spPr>
        <p:txBody>
          <a:bodyPr>
            <a:noAutofit/>
          </a:bodyPr>
          <a:lstStyle/>
          <a:p>
            <a:pPr marL="0" indent="0">
              <a:buNone/>
            </a:pPr>
            <a:r>
              <a:rPr lang="ca-ES" sz="1200" b="1" dirty="0"/>
              <a:t>L’ambició euroregional: donar suport als actors de la innovació mitjançant la consolidació d’associacions i cooperació davant de les transicions</a:t>
            </a:r>
          </a:p>
          <a:p>
            <a:r>
              <a:rPr lang="ca-ES" sz="1000" dirty="0"/>
              <a:t>Desplegar la innovació en totes les seves formes i el rendiment econòmic a tots els seus territoris;</a:t>
            </a:r>
          </a:p>
          <a:p>
            <a:r>
              <a:rPr lang="ca-ES" sz="1000" dirty="0"/>
              <a:t>Potenciar la innovació reunint tots els agents que formen l’ecosistema d’innovació euroregional;</a:t>
            </a:r>
          </a:p>
          <a:p>
            <a:r>
              <a:rPr lang="ca-ES" sz="1000" dirty="0"/>
              <a:t>Respondre als principals reptes de la societat mitjançant la innovació, en particular mitjançant el desenvolupament de nous models orientats en relació amb el Pacte Verd per a Europa.</a:t>
            </a:r>
          </a:p>
          <a:p>
            <a:pPr marL="0" indent="0">
              <a:buNone/>
            </a:pPr>
            <a:r>
              <a:rPr lang="ca-ES" sz="1200" b="1" dirty="0"/>
              <a:t>Objectius operatius</a:t>
            </a:r>
          </a:p>
          <a:p>
            <a:r>
              <a:rPr lang="ca-ES" sz="1000" b="1" dirty="0"/>
              <a:t>Garantir la visibilitat europea dels ecosistemes d’R+D+I</a:t>
            </a:r>
            <a:r>
              <a:rPr lang="ca-ES" sz="1000" dirty="0"/>
              <a:t> i l’atractiu de l’Euroregió per el desenvolupament de projectes de col·laboració a gran escala i la participació dels seus grups d’interès en projectes europeus;</a:t>
            </a:r>
          </a:p>
          <a:p>
            <a:r>
              <a:rPr lang="ca-ES" sz="1000" b="1" dirty="0"/>
              <a:t>Definir i desenvolupar 4 àmbits d’innovació estratègica prioritària </a:t>
            </a:r>
            <a:r>
              <a:rPr lang="ca-ES" sz="1000" dirty="0"/>
              <a:t>sobre els quals es prioritzen les eines regionals, nacionals i europees, sobre temes específics amb alt potencial o emergents;</a:t>
            </a:r>
          </a:p>
          <a:p>
            <a:r>
              <a:rPr lang="ca-ES" sz="1000" b="1" dirty="0"/>
              <a:t>Crear les condicions necessàries </a:t>
            </a:r>
            <a:r>
              <a:rPr lang="ca-ES" sz="1000" dirty="0"/>
              <a:t>per a la cooperació facilitant la creació de xarxes i promovent el coneixement compartit entre els actors de l’ecosistema d’innovació euroregional;</a:t>
            </a:r>
          </a:p>
          <a:p>
            <a:r>
              <a:rPr lang="ca-ES" sz="1000" b="1" dirty="0"/>
              <a:t>Posar en marxa i dur a terme accions i projectes </a:t>
            </a:r>
            <a:r>
              <a:rPr lang="ca-ES" sz="1000" dirty="0"/>
              <a:t>pilot, individuals, </a:t>
            </a:r>
            <a:r>
              <a:rPr lang="ca-ES" sz="1000" dirty="0" err="1"/>
              <a:t>col·laboratius</a:t>
            </a:r>
            <a:r>
              <a:rPr lang="ca-ES" sz="1000" dirty="0"/>
              <a:t> i/o estructurants, que responguin als reptes de cada àmbit amb alt valor afegit per a l’Euroregió</a:t>
            </a:r>
            <a:r>
              <a:rPr lang="ca-ES" sz="1000" b="1" dirty="0"/>
              <a:t> </a:t>
            </a:r>
            <a:r>
              <a:rPr lang="ca-ES" sz="1000" dirty="0"/>
              <a:t>;</a:t>
            </a:r>
          </a:p>
          <a:p>
            <a:r>
              <a:rPr lang="ca-ES" sz="1000" b="1" dirty="0"/>
              <a:t>Assegurar la forta mobilització dels grups d'interès de l’ecosistema en col·laboracions interregionals</a:t>
            </a:r>
            <a:r>
              <a:rPr lang="ca-ES" sz="1000" dirty="0"/>
              <a:t>;</a:t>
            </a:r>
          </a:p>
          <a:p>
            <a:r>
              <a:rPr lang="ca-ES" sz="1000" b="1" dirty="0"/>
              <a:t>Centrar-se en les oportunitats de finançament </a:t>
            </a:r>
            <a:r>
              <a:rPr lang="ca-ES" sz="1000" dirty="0"/>
              <a:t>per permetre l'aparició de projectes de cooperació prou ambiciosos;</a:t>
            </a:r>
          </a:p>
          <a:p>
            <a:r>
              <a:rPr lang="ca-ES" sz="1000" b="1" dirty="0"/>
              <a:t>Assegurar una reflexió contínua i prospectiva sobre futures vies d’especialització </a:t>
            </a:r>
            <a:r>
              <a:rPr lang="ca-ES" sz="1000" dirty="0"/>
              <a:t>en línia amb les ja identificades per al període 2021-27 i amb les identificades a nivell de les tres regions.</a:t>
            </a:r>
          </a:p>
          <a:p>
            <a:endParaRPr lang="ca-ES" sz="1100" dirty="0"/>
          </a:p>
        </p:txBody>
      </p:sp>
      <p:pic>
        <p:nvPicPr>
          <p:cNvPr id="7" name="Picture 6">
            <a:extLst>
              <a:ext uri="{FF2B5EF4-FFF2-40B4-BE49-F238E27FC236}">
                <a16:creationId xmlns:a16="http://schemas.microsoft.com/office/drawing/2014/main" id="{453A4D91-4CE6-E243-A885-02462D376306}"/>
              </a:ext>
            </a:extLst>
          </p:cNvPr>
          <p:cNvPicPr>
            <a:picLocks noChangeAspect="1"/>
          </p:cNvPicPr>
          <p:nvPr/>
        </p:nvPicPr>
        <p:blipFill>
          <a:blip r:embed="rId3"/>
          <a:stretch>
            <a:fillRect/>
          </a:stretch>
        </p:blipFill>
        <p:spPr>
          <a:xfrm>
            <a:off x="185591" y="0"/>
            <a:ext cx="1206387" cy="490030"/>
          </a:xfrm>
          <a:prstGeom prst="rect">
            <a:avLst/>
          </a:prstGeom>
        </p:spPr>
      </p:pic>
      <p:pic>
        <p:nvPicPr>
          <p:cNvPr id="8" name="Picture 7">
            <a:extLst>
              <a:ext uri="{FF2B5EF4-FFF2-40B4-BE49-F238E27FC236}">
                <a16:creationId xmlns:a16="http://schemas.microsoft.com/office/drawing/2014/main" id="{C6A47C72-190E-D043-82E0-A5FF002DA13A}"/>
              </a:ext>
            </a:extLst>
          </p:cNvPr>
          <p:cNvPicPr>
            <a:picLocks noChangeAspect="1"/>
          </p:cNvPicPr>
          <p:nvPr/>
        </p:nvPicPr>
        <p:blipFill>
          <a:blip r:embed="rId4"/>
          <a:stretch>
            <a:fillRect/>
          </a:stretch>
        </p:blipFill>
        <p:spPr>
          <a:xfrm>
            <a:off x="7778344" y="101600"/>
            <a:ext cx="431864" cy="357404"/>
          </a:xfrm>
          <a:prstGeom prst="rect">
            <a:avLst/>
          </a:prstGeom>
        </p:spPr>
      </p:pic>
    </p:spTree>
    <p:extLst>
      <p:ext uri="{BB962C8B-B14F-4D97-AF65-F5344CB8AC3E}">
        <p14:creationId xmlns:p14="http://schemas.microsoft.com/office/powerpoint/2010/main" val="2450148793"/>
      </p:ext>
    </p:extLst>
  </p:cSld>
  <p:clrMapOvr>
    <a:masterClrMapping/>
  </p:clrMapOvr>
</p:sld>
</file>

<file path=ppt/theme/theme1.xml><?xml version="1.0" encoding="utf-8"?>
<a:theme xmlns:a="http://schemas.openxmlformats.org/drawingml/2006/main" name="Thème Office">
  <a:themeElements>
    <a:clrScheme name="Technopolis2020">
      <a:dk1>
        <a:srgbClr val="000000"/>
      </a:dk1>
      <a:lt1>
        <a:srgbClr val="FFFFFF"/>
      </a:lt1>
      <a:dk2>
        <a:srgbClr val="CF342C"/>
      </a:dk2>
      <a:lt2>
        <a:srgbClr val="9D9D9D"/>
      </a:lt2>
      <a:accent1>
        <a:srgbClr val="C73C3A"/>
      </a:accent1>
      <a:accent2>
        <a:srgbClr val="6698AF"/>
      </a:accent2>
      <a:accent3>
        <a:srgbClr val="F8C558"/>
      </a:accent3>
      <a:accent4>
        <a:srgbClr val="A69EC1"/>
      </a:accent4>
      <a:accent5>
        <a:srgbClr val="BAD7DA"/>
      </a:accent5>
      <a:accent6>
        <a:srgbClr val="4E9F82"/>
      </a:accent6>
      <a:hlink>
        <a:srgbClr val="C73C3A"/>
      </a:hlink>
      <a:folHlink>
        <a:srgbClr val="A3342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nopolis2020_16x9" id="{683AFCFD-473B-474F-AAC8-A48FC1C47768}" vid="{9FEFB938-C3C5-FE4D-9050-A67DB769F00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nalDeliverable xmlns="32B78F84-B275-4724-8DD2-CD42C851E9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CCC44F51585347908A343E31EF9E2E" ma:contentTypeVersion="" ma:contentTypeDescription="Create a new document." ma:contentTypeScope="" ma:versionID="48bc15bc7ddadc5ed2b3fada803e248b">
  <xsd:schema xmlns:xsd="http://www.w3.org/2001/XMLSchema" xmlns:xs="http://www.w3.org/2001/XMLSchema" xmlns:p="http://schemas.microsoft.com/office/2006/metadata/properties" xmlns:ns2="32B78F84-B275-4724-8DD2-CD42C851E91E" xmlns:ns3="32b78f84-b275-4724-8dd2-cd42c851e91e" xmlns:ns4="39a50205-c92d-44f8-97fc-38c5f716f729" targetNamespace="http://schemas.microsoft.com/office/2006/metadata/properties" ma:root="true" ma:fieldsID="1677ba75bfa474addc28c892dfe95100" ns2:_="" ns3:_="" ns4:_="">
    <xsd:import namespace="32B78F84-B275-4724-8DD2-CD42C851E91E"/>
    <xsd:import namespace="32b78f84-b275-4724-8dd2-cd42c851e91e"/>
    <xsd:import namespace="39a50205-c92d-44f8-97fc-38c5f716f729"/>
    <xsd:element name="properties">
      <xsd:complexType>
        <xsd:sequence>
          <xsd:element name="documentManagement">
            <xsd:complexType>
              <xsd:all>
                <xsd:element ref="ns2:FinalDeliverable"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78F84-B275-4724-8DD2-CD42C851E91E" elementFormDefault="qualified">
    <xsd:import namespace="http://schemas.microsoft.com/office/2006/documentManagement/types"/>
    <xsd:import namespace="http://schemas.microsoft.com/office/infopath/2007/PartnerControls"/>
    <xsd:element name="FinalDeliverable" ma:index="8" nillable="true" ma:displayName="FinalDeliverable" ma:format="Dropdown" ma:internalName="FinalDeliverabl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32b78f84-b275-4724-8dd2-cd42c851e91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50205-c92d-44f8-97fc-38c5f716f7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AD3BF-5520-459E-BE5E-557C26E969EF}">
  <ds:schemaRefs>
    <ds:schemaRef ds:uri="http://schemas.microsoft.com/sharepoint/v3/contenttype/forms"/>
  </ds:schemaRefs>
</ds:datastoreItem>
</file>

<file path=customXml/itemProps2.xml><?xml version="1.0" encoding="utf-8"?>
<ds:datastoreItem xmlns:ds="http://schemas.openxmlformats.org/officeDocument/2006/customXml" ds:itemID="{671D1592-7833-4BCB-A0C9-50BEB62758D2}">
  <ds:schemaRefs>
    <ds:schemaRef ds:uri="32B78F84-B275-4724-8DD2-CD42C851E91E"/>
    <ds:schemaRef ds:uri="32b78f84-b275-4724-8dd2-cd42c851e91e"/>
    <ds:schemaRef ds:uri="39a50205-c92d-44f8-97fc-38c5f716f7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F39D88-0C3C-44BB-9177-F7E538C7C0C0}">
  <ds:schemaRefs>
    <ds:schemaRef ds:uri="32B78F84-B275-4724-8DD2-CD42C851E91E"/>
    <ds:schemaRef ds:uri="32b78f84-b275-4724-8dd2-cd42c851e91e"/>
    <ds:schemaRef ds:uri="39a50205-c92d-44f8-97fc-38c5f716f7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Technopolis2020_16x9</Template>
  <TotalTime>1686</TotalTime>
  <Words>4365</Words>
  <Application>Microsoft Macintosh PowerPoint</Application>
  <PresentationFormat>On-screen Show (16:9)</PresentationFormat>
  <Paragraphs>505</Paragraphs>
  <Slides>37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Century Gothic</vt:lpstr>
      <vt:lpstr>Symbol</vt:lpstr>
      <vt:lpstr>Times</vt:lpstr>
      <vt:lpstr>Thème Office</vt:lpstr>
      <vt:lpstr>Élaboration de la Stratégie Eurorégionale d’Innovation 2021-2027   Desenvolupament de l’Estratègia Euroregional de la Innovació 2021-2027</vt:lpstr>
      <vt:lpstr>Objectifs de l’atelier</vt:lpstr>
      <vt:lpstr>Ordre du jour</vt:lpstr>
      <vt:lpstr>Règle du jeu de la séance</vt:lpstr>
      <vt:lpstr>Ouverture de l’atelier     Inauguració del taller</vt:lpstr>
      <vt:lpstr>Recommandations globales pour la future S3     Recomanacions generals per al futur RIS3</vt:lpstr>
      <vt:lpstr>PowerPoint Presentation</vt:lpstr>
      <vt:lpstr>PowerPoint Presentation</vt:lpstr>
      <vt:lpstr>PowerPoint Presentation</vt:lpstr>
      <vt:lpstr>PowerPoint Presentation</vt:lpstr>
      <vt:lpstr>PowerPoint Presentation</vt:lpstr>
      <vt:lpstr>PowerPoint Presentation</vt:lpstr>
      <vt:lpstr>Recommandations par domaine de spécialisation     Recomanacions per àmbit d’especialització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Synthèse globale     Síntesi global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Évaluation ex-post du dispositif des contrats d’objectifs pour la territorialisation de la Troisième Révolution Industrielle (COT TRI) 2015-2019</dc:title>
  <dc:creator>Gaëtan Coatanroch</dc:creator>
  <cp:lastModifiedBy>Aurélien Seawert</cp:lastModifiedBy>
  <cp:revision>80</cp:revision>
  <dcterms:created xsi:type="dcterms:W3CDTF">2020-03-10T14:04:02Z</dcterms:created>
  <dcterms:modified xsi:type="dcterms:W3CDTF">2021-05-12T14:31:28Z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0x01010082CCC44F51585347908A343E31EF9E2E</vt:lpwstr>
  </property>
  <property fmtid="{D5CDD505-2E9C-101B-9397-08002B2CF9AE}" pid="3" name="TemplateUrl">
    <vt:lpwstr/>
  </property>
  <property fmtid="{D5CDD505-2E9C-101B-9397-08002B2CF9AE}" pid="4" name="Order">
    <vt:r8>6200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ies>
</file>